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58" r:id="rId4"/>
    <p:sldId id="268" r:id="rId5"/>
    <p:sldId id="269" r:id="rId6"/>
    <p:sldId id="272" r:id="rId7"/>
    <p:sldId id="270" r:id="rId8"/>
    <p:sldId id="265" r:id="rId9"/>
    <p:sldId id="274" r:id="rId10"/>
    <p:sldId id="275" r:id="rId11"/>
    <p:sldId id="276" r:id="rId12"/>
    <p:sldId id="282" r:id="rId13"/>
    <p:sldId id="277" r:id="rId14"/>
    <p:sldId id="279" r:id="rId15"/>
    <p:sldId id="278" r:id="rId16"/>
    <p:sldId id="271" r:id="rId17"/>
    <p:sldId id="280" r:id="rId18"/>
    <p:sldId id="281" r:id="rId19"/>
    <p:sldId id="266" r:id="rId20"/>
    <p:sldId id="263" r:id="rId21"/>
    <p:sldId id="26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1934"/>
    <a:srgbClr val="4896AB"/>
    <a:srgbClr val="4996AB"/>
    <a:srgbClr val="8B1F34"/>
    <a:srgbClr val="F5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87992" autoAdjust="0"/>
  </p:normalViewPr>
  <p:slideViewPr>
    <p:cSldViewPr snapToGrid="0">
      <p:cViewPr varScale="1">
        <p:scale>
          <a:sx n="105" d="100"/>
          <a:sy n="105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80F1D-38B9-2943-9C9D-1043F8F4DAAB}" type="datetimeFigureOut">
              <a:rPr kumimoji="1" lang="ko-Kore-KR" altLang="en-US" smtClean="0"/>
              <a:t>12/14/2021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E363D-E3CA-264A-A920-1685A259AC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5519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프론트엔드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스텍에</a:t>
            </a:r>
            <a:r>
              <a:rPr kumimoji="1" lang="ko-KR" altLang="en-US" dirty="0"/>
              <a:t> 대해 말씀드리겠습니다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</a:t>
            </a:r>
            <a:r>
              <a:rPr kumimoji="1" lang="en-US" altLang="ko-KR" dirty="0"/>
              <a:t>React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기반으로 한 </a:t>
            </a:r>
            <a:r>
              <a:rPr kumimoji="1" lang="en-US" altLang="ko-KR" dirty="0" err="1"/>
              <a:t>Next.js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 번째 이유는 </a:t>
            </a:r>
            <a:r>
              <a:rPr kumimoji="1" lang="ko-KR" altLang="en-US" dirty="0" err="1"/>
              <a:t>페이지간의</a:t>
            </a:r>
            <a:r>
              <a:rPr kumimoji="1" lang="ko-KR" altLang="en-US" dirty="0"/>
              <a:t> 이동이 거의 없기 때문이고</a:t>
            </a:r>
            <a:endParaRPr kumimoji="1" lang="en-US" altLang="ko-Kore-KR" dirty="0"/>
          </a:p>
          <a:p>
            <a:r>
              <a:rPr kumimoji="1" lang="ko-KR" altLang="en-US" dirty="0"/>
              <a:t>두 번째 이유는 </a:t>
            </a:r>
            <a:r>
              <a:rPr kumimoji="1" lang="en-US" altLang="ko-Kore-KR" dirty="0"/>
              <a:t>Server side rendering</a:t>
            </a:r>
            <a:r>
              <a:rPr kumimoji="1" lang="ko-KR" altLang="en-US" dirty="0"/>
              <a:t>을 통해 더 빠른 렌더링이 가능하기 때문입니다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0430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마찬가지로 유저가 와인을 평가했다면 </a:t>
            </a:r>
            <a:r>
              <a:rPr kumimoji="1" lang="en-US" altLang="ko-KR" dirty="0" err="1"/>
              <a:t>rate.json</a:t>
            </a:r>
            <a:r>
              <a:rPr kumimoji="1" lang="ko-KR" altLang="en-US" dirty="0"/>
              <a:t>으로 </a:t>
            </a:r>
            <a:r>
              <a:rPr kumimoji="1" lang="ko-KR" altLang="en-US" dirty="0" err="1"/>
              <a:t>백엔드로</a:t>
            </a:r>
            <a:r>
              <a:rPr kumimoji="1" lang="ko-KR" altLang="en-US" dirty="0"/>
              <a:t> 넘어오고</a:t>
            </a:r>
            <a:endParaRPr kumimoji="1" lang="en-US" altLang="ko-KR" dirty="0"/>
          </a:p>
          <a:p>
            <a:r>
              <a:rPr kumimoji="1" lang="ko-KR" altLang="en-US" dirty="0"/>
              <a:t>이렇게 평가한 </a:t>
            </a:r>
            <a:r>
              <a:rPr kumimoji="1" lang="en-US" altLang="ko-KR" dirty="0"/>
              <a:t>rate</a:t>
            </a:r>
            <a:r>
              <a:rPr kumimoji="1" lang="ko-KR" altLang="en-US" dirty="0"/>
              <a:t>를 지금은 단순히 더해서 업데이트하는 식으로 구현했습니다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나중에 수정해보도록 </a:t>
            </a:r>
            <a:r>
              <a:rPr kumimoji="1" lang="ko-KR" altLang="en-US" dirty="0" err="1"/>
              <a:t>하겟습니다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2013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2611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지난번 </a:t>
            </a:r>
            <a:r>
              <a:rPr kumimoji="1" lang="ko-KR" altLang="en-US" dirty="0" err="1"/>
              <a:t>비비노에서</a:t>
            </a:r>
            <a:r>
              <a:rPr kumimoji="1" lang="ko-KR" altLang="en-US" dirty="0"/>
              <a:t> 맛정보를 얻어오지 못해 </a:t>
            </a:r>
            <a:r>
              <a:rPr kumimoji="1" lang="ko-KR" altLang="en-US" dirty="0" err="1"/>
              <a:t>와인서쳐로</a:t>
            </a:r>
            <a:r>
              <a:rPr kumimoji="1" lang="ko-KR" altLang="en-US" dirty="0"/>
              <a:t> 바꾼다고 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하지만 이는 역시 </a:t>
            </a:r>
            <a:r>
              <a:rPr kumimoji="1" lang="ko-KR" altLang="en-US" dirty="0" err="1"/>
              <a:t>와인서쳐에서도</a:t>
            </a:r>
            <a:r>
              <a:rPr kumimoji="1" lang="ko-KR" altLang="en-US" dirty="0"/>
              <a:t> 일어났다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몇개정도는</a:t>
            </a:r>
            <a:r>
              <a:rPr kumimoji="1" lang="ko-KR" altLang="en-US" dirty="0"/>
              <a:t> 가능했으나 </a:t>
            </a:r>
            <a:r>
              <a:rPr kumimoji="1" lang="en-US" altLang="ko-KR" dirty="0"/>
              <a:t>2000</a:t>
            </a:r>
            <a:r>
              <a:rPr kumimoji="1" lang="ko-KR" altLang="en-US" dirty="0"/>
              <a:t>개까지 </a:t>
            </a:r>
            <a:r>
              <a:rPr kumimoji="1" lang="ko-KR" altLang="en-US" dirty="0" err="1"/>
              <a:t>하다보니</a:t>
            </a:r>
            <a:r>
              <a:rPr kumimoji="1" lang="ko-KR" altLang="en-US" dirty="0"/>
              <a:t> 사이트에서 반복적인 작업 때문에 막아버렸다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우회도 불가능했다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추가적으로 레드 와인 말고 다른 맛도 있지만 우리는 배제하였으나 실제로 우리의 데이터에는 그 다른 맛들도 많았기 때문에 추천에 불편함이 있었다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우리는 일단 모든 와인의 맛을 </a:t>
            </a:r>
            <a:r>
              <a:rPr kumimoji="1" lang="ko-KR" altLang="en-US" dirty="0" err="1"/>
              <a:t>랜덤값을</a:t>
            </a:r>
            <a:r>
              <a:rPr kumimoji="1" lang="ko-KR" altLang="en-US" dirty="0"/>
              <a:t> 주고 추천을 진행하였다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1969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5080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서비스의 평가 방법입니다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사용자의 선호도에 따라서 다음과 같이 와인들은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이게 맞는 카테고리인지 모르겠습니다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카테고리 </a:t>
            </a:r>
            <a:r>
              <a:rPr kumimoji="1" lang="ko-KR" altLang="en-US" dirty="0" err="1"/>
              <a:t>수랑</a:t>
            </a:r>
            <a:r>
              <a:rPr kumimoji="1" lang="ko-KR" altLang="en-US" dirty="0"/>
              <a:t> 저 원들 수 맞춰주시면 </a:t>
            </a:r>
            <a:r>
              <a:rPr kumimoji="1" lang="ko-KR" altLang="en-US" dirty="0" err="1"/>
              <a:t>좋을거같아요</a:t>
            </a:r>
            <a:r>
              <a:rPr kumimoji="1" lang="en-US" altLang="ko-KR" dirty="0"/>
              <a:t>.)</a:t>
            </a:r>
            <a:r>
              <a:rPr kumimoji="1" lang="ko-KR" altLang="en-US" dirty="0"/>
              <a:t> 카테고리에 의해 분류됩니다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저희 서비스를 사용한 사용자는 해당 카테고리에 해당하는 </a:t>
            </a:r>
            <a:r>
              <a:rPr kumimoji="1" lang="ko-KR" altLang="en-US" dirty="0" err="1"/>
              <a:t>캐글로부터</a:t>
            </a:r>
            <a:r>
              <a:rPr kumimoji="1" lang="ko-KR" altLang="en-US" dirty="0"/>
              <a:t> 얻어온 좋은 와인들을 위에 </a:t>
            </a:r>
            <a:r>
              <a:rPr kumimoji="1" lang="ko-KR" altLang="en-US" dirty="0" err="1"/>
              <a:t>설명드렸던</a:t>
            </a:r>
            <a:r>
              <a:rPr kumimoji="1" lang="ko-KR" altLang="en-US" dirty="0"/>
              <a:t> 알고리즘에 의해 추천해줍니다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기존 와인 평점에 더해 사용자의 새로운 평점이 반영된 </a:t>
            </a:r>
            <a:r>
              <a:rPr kumimoji="1" lang="ko-KR" altLang="en-US" dirty="0" err="1"/>
              <a:t>데이터셋을</a:t>
            </a:r>
            <a:r>
              <a:rPr kumimoji="1" lang="ko-KR" altLang="en-US" dirty="0"/>
              <a:t> 저희는 얻게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저희 서비스가 효과적이라면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같은 카테고리에 있는 랜덤 와인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개를 추출하여 구한 평균값보다 높아야 한다고 판단했습니다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9281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예를들어</a:t>
            </a:r>
            <a:r>
              <a:rPr kumimoji="1" lang="ko-KR" altLang="en-US" dirty="0"/>
              <a:t> 다음과 같이 </a:t>
            </a:r>
            <a:r>
              <a:rPr kumimoji="1" lang="en-US" altLang="ko-KR" dirty="0" err="1"/>
              <a:t>Light&amp;Perfumed</a:t>
            </a:r>
            <a:r>
              <a:rPr kumimoji="1" lang="ko-KR" altLang="en-US" dirty="0"/>
              <a:t> 항목에 해당하는 와인일 경우</a:t>
            </a:r>
            <a:endParaRPr kumimoji="1" lang="en-US" altLang="ko-KR" dirty="0"/>
          </a:p>
          <a:p>
            <a:r>
              <a:rPr kumimoji="1" lang="ko-KR" altLang="en-US" dirty="0" err="1"/>
              <a:t>와인서쳐에서</a:t>
            </a:r>
            <a:r>
              <a:rPr kumimoji="1" lang="ko-KR" altLang="en-US" dirty="0"/>
              <a:t> 검색했을 때 </a:t>
            </a:r>
            <a:r>
              <a:rPr kumimoji="1" lang="ko-KR" altLang="en-US" dirty="0" err="1"/>
              <a:t>추천받는</a:t>
            </a:r>
            <a:r>
              <a:rPr kumimoji="1" lang="ko-KR" altLang="en-US" dirty="0"/>
              <a:t> 와인 </a:t>
            </a:r>
            <a:r>
              <a:rPr kumimoji="1" lang="ko-KR" altLang="en-US" dirty="0" err="1"/>
              <a:t>목록중에</a:t>
            </a:r>
            <a:r>
              <a:rPr kumimoji="1" lang="ko-KR" altLang="en-US" dirty="0"/>
              <a:t> 저희가 추천한 와인이 있다면 충분히</a:t>
            </a:r>
            <a:endParaRPr kumimoji="1" lang="en-US" altLang="ko-KR" dirty="0"/>
          </a:p>
          <a:p>
            <a:r>
              <a:rPr kumimoji="1" lang="ko-KR" altLang="en-US" dirty="0"/>
              <a:t>또한 우리는 저희의 데이터셋 </a:t>
            </a:r>
            <a:r>
              <a:rPr kumimoji="1" lang="en-US" altLang="ko-KR" dirty="0"/>
              <a:t>(csv</a:t>
            </a:r>
            <a:r>
              <a:rPr kumimoji="1" lang="ko-KR" altLang="en-US" dirty="0"/>
              <a:t>파일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업데이트하기때문에 유저가 이용하면 할 수록 더 좋은 추천을 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6722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5829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298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</a:t>
            </a:r>
            <a:r>
              <a:rPr kumimoji="1" lang="en-US" altLang="ko-KR" dirty="0" err="1"/>
              <a:t>vercel</a:t>
            </a:r>
            <a:r>
              <a:rPr kumimoji="1" lang="ko-KR" altLang="en-US" dirty="0"/>
              <a:t>을 통해서 배포를 하였기 때문에 아래 링크를 사용하시면 서비스를 이용하실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서비스는</a:t>
            </a:r>
            <a:r>
              <a:rPr kumimoji="1" lang="ko-KR" altLang="en-US" dirty="0"/>
              <a:t> 다음과 같이 동작합니다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가격대와 국가를 선택한 후 레드와인인지 화이트와인인지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하위 질문에 따라 다른 질문들이 나타납니다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통해 총 </a:t>
            </a:r>
            <a:r>
              <a:rPr kumimoji="1" lang="en-US" altLang="ko-KR" dirty="0"/>
              <a:t>5</a:t>
            </a:r>
            <a:r>
              <a:rPr kumimoji="1" lang="ko-KR" altLang="en-US" dirty="0"/>
              <a:t>번의 질문을 거친 결과를 통해 분류된 결과를 서버에 보냅니다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그럼 서버에서는 해당 선호에 따른 결과를 다음과 같이 보여줍니다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추천을 받은 와인에 대해 다음과 같이 평점을 </a:t>
            </a:r>
            <a:r>
              <a:rPr kumimoji="1" lang="en-US" altLang="ko-KR" dirty="0"/>
              <a:t>0~10</a:t>
            </a:r>
            <a:r>
              <a:rPr kumimoji="1" lang="ko-KR" altLang="en-US" dirty="0"/>
              <a:t>점까지 기입하여 제출함으로써 새로운 유저 피드백이 보완됩니다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7477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처음 기획한 방법은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가지의 맛 척도에 따른 가중치를 기준으로 </a:t>
            </a:r>
            <a:r>
              <a:rPr kumimoji="1" lang="en-US" altLang="ko-KR" dirty="0" err="1"/>
              <a:t>Vivino</a:t>
            </a:r>
            <a:r>
              <a:rPr kumimoji="1" lang="ko-KR" altLang="en-US" dirty="0"/>
              <a:t>에서 가져온 저희의 </a:t>
            </a:r>
            <a:r>
              <a:rPr kumimoji="1" lang="ko-KR" altLang="en-US" dirty="0" err="1"/>
              <a:t>추천와인을</a:t>
            </a:r>
            <a:r>
              <a:rPr kumimoji="1" lang="ko-KR" altLang="en-US" dirty="0"/>
              <a:t> 분류하는 것이었습니다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개발 과정에서 </a:t>
            </a:r>
            <a:r>
              <a:rPr kumimoji="1" lang="ko-KR" altLang="en-US" dirty="0" err="1"/>
              <a:t>크롤링이</a:t>
            </a:r>
            <a:r>
              <a:rPr kumimoji="1" lang="ko-KR" altLang="en-US" dirty="0"/>
              <a:t> 막혀 더 이상 진행할 수 없었습니다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저희는 </a:t>
            </a:r>
            <a:r>
              <a:rPr kumimoji="1" lang="en-US" altLang="ko-KR" dirty="0" err="1"/>
              <a:t>WineSearcher</a:t>
            </a:r>
            <a:r>
              <a:rPr kumimoji="1" lang="ko-KR" altLang="en-US" dirty="0"/>
              <a:t>로 변경하였고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WineSearcher</a:t>
            </a:r>
            <a:r>
              <a:rPr kumimoji="1" lang="ko-KR" altLang="en-US" dirty="0"/>
              <a:t>의 분류기준을 충족시키기 위해 질문지를 바꿨습니다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기획한 방향과 달라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버그가 발생하고 어려움이 있었습니다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11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코드에 대해 간략하게 발표하겠습니다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다음과 같이 랜딩 페이지 이후  </a:t>
            </a:r>
            <a:r>
              <a:rPr kumimoji="1" lang="en-US" altLang="ko-KR" dirty="0"/>
              <a:t>question </a:t>
            </a:r>
            <a:r>
              <a:rPr kumimoji="1" lang="ko-KR" altLang="en-US" dirty="0"/>
              <a:t>페이지 마지막으로 </a:t>
            </a:r>
            <a:r>
              <a:rPr kumimoji="1" lang="en-US" altLang="ko-KR" dirty="0"/>
              <a:t>result </a:t>
            </a:r>
            <a:r>
              <a:rPr kumimoji="1" lang="ko-KR" altLang="en-US" dirty="0"/>
              <a:t>페이지가 나오는데요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Question</a:t>
            </a:r>
            <a:r>
              <a:rPr kumimoji="1" lang="ko-KR" altLang="en-US" dirty="0"/>
              <a:t> 페이지의 경우 질문 번호의 </a:t>
            </a:r>
            <a:r>
              <a:rPr kumimoji="1" lang="ko-KR" altLang="en-US" dirty="0" err="1"/>
              <a:t>상태값을</a:t>
            </a:r>
            <a:r>
              <a:rPr kumimoji="1" lang="ko-KR" altLang="en-US" dirty="0"/>
              <a:t> 기준으로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1,2</a:t>
            </a:r>
            <a:r>
              <a:rPr kumimoji="1" lang="ko-KR" altLang="en-US" dirty="0"/>
              <a:t>번 문항의 형식을 띄워주거나 </a:t>
            </a:r>
            <a:r>
              <a:rPr kumimoji="1" lang="en-US" altLang="ko-KR" dirty="0"/>
              <a:t>3,4,5</a:t>
            </a:r>
            <a:r>
              <a:rPr kumimoji="1" lang="ko-KR" altLang="en-US" dirty="0"/>
              <a:t>번 문항의 구조를 띄워줍니다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질문 번호 값이 </a:t>
            </a:r>
            <a:r>
              <a:rPr kumimoji="1" lang="ko-KR" altLang="en-US" dirty="0" err="1"/>
              <a:t>바뀔때마다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랜더링이</a:t>
            </a:r>
            <a:r>
              <a:rPr kumimoji="1" lang="ko-KR" altLang="en-US" dirty="0"/>
              <a:t> 되므로 </a:t>
            </a:r>
            <a:r>
              <a:rPr kumimoji="1" lang="ko-KR" altLang="en-US" dirty="0" err="1"/>
              <a:t>페이지간의</a:t>
            </a:r>
            <a:r>
              <a:rPr kumimoji="1" lang="ko-KR" altLang="en-US" dirty="0"/>
              <a:t> 이동이 없습니다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6490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완전한</a:t>
            </a:r>
            <a:r>
              <a:rPr kumimoji="1" lang="ko-KR" altLang="en-US" dirty="0"/>
              <a:t> 서비스를 구축하면 좋았겠지만 서버의 배포 이슈로 연동이 원활하지 않아 결과값 페이지는 임시 데이터로 해결했습니다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요청은 </a:t>
            </a:r>
            <a:r>
              <a:rPr kumimoji="1" lang="ko-KR" altLang="en-US" dirty="0" err="1"/>
              <a:t>백엔드와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맞춰두었기에</a:t>
            </a:r>
            <a:r>
              <a:rPr kumimoji="1" lang="ko-KR" altLang="en-US" dirty="0"/>
              <a:t> 와인을 </a:t>
            </a:r>
            <a:r>
              <a:rPr kumimoji="1" lang="ko-KR" altLang="en-US" dirty="0" err="1"/>
              <a:t>추천받고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피드백을 </a:t>
            </a:r>
            <a:r>
              <a:rPr kumimoji="1" lang="ko-KR" altLang="en-US" dirty="0" err="1"/>
              <a:t>보내는데에는</a:t>
            </a:r>
            <a:r>
              <a:rPr kumimoji="1" lang="ko-KR" altLang="en-US" dirty="0"/>
              <a:t> 완전히 이뤄질 수 있을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부분에서의 과정을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732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백엔드</a:t>
            </a:r>
            <a:r>
              <a:rPr kumimoji="1" lang="ko-KR" altLang="en-US" dirty="0"/>
              <a:t> 쪽에선 데이터 가공과 </a:t>
            </a:r>
            <a:r>
              <a:rPr kumimoji="1" lang="ko-KR" altLang="en-US" dirty="0" err="1"/>
              <a:t>프론트엔드와의</a:t>
            </a:r>
            <a:r>
              <a:rPr kumimoji="1" lang="ko-KR" altLang="en-US" dirty="0"/>
              <a:t> 상호작용 관련해서 말씀드리겠습니다</a:t>
            </a:r>
            <a:endParaRPr kumimoji="1" lang="en-US" altLang="ko-KR" dirty="0"/>
          </a:p>
          <a:p>
            <a:r>
              <a:rPr kumimoji="1" lang="ko-KR" altLang="en-US" dirty="0"/>
              <a:t>먼저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캐글에서</a:t>
            </a:r>
            <a:r>
              <a:rPr kumimoji="1" lang="ko-KR" altLang="en-US" dirty="0"/>
              <a:t> 받아온 </a:t>
            </a:r>
            <a:r>
              <a:rPr kumimoji="1" lang="ko-KR" altLang="en-US" dirty="0" err="1"/>
              <a:t>러프한</a:t>
            </a:r>
            <a:r>
              <a:rPr kumimoji="1" lang="ko-KR" altLang="en-US" dirty="0"/>
              <a:t> 와인데이터 </a:t>
            </a:r>
            <a:r>
              <a:rPr kumimoji="1" lang="en-US" altLang="ko-KR" dirty="0"/>
              <a:t>csv </a:t>
            </a:r>
            <a:r>
              <a:rPr kumimoji="1" lang="ko-KR" altLang="en-US" dirty="0"/>
              <a:t>파일을 가공하여 새로운 </a:t>
            </a:r>
            <a:r>
              <a:rPr kumimoji="1" lang="en-US" altLang="ko-KR" dirty="0"/>
              <a:t>csv</a:t>
            </a:r>
            <a:r>
              <a:rPr kumimoji="1" lang="ko-KR" altLang="en-US" dirty="0"/>
              <a:t>파일로 만들었습니다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프론트엔드에서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형태로 데이터를 보내주거나 읽게 되기 때문에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파이썬으로</a:t>
            </a:r>
            <a:r>
              <a:rPr kumimoji="1" lang="ko-KR" altLang="en-US" dirty="0"/>
              <a:t> 변환해가며 사용했고</a:t>
            </a:r>
            <a:endParaRPr kumimoji="1" lang="en-US" altLang="ko-KR" dirty="0"/>
          </a:p>
          <a:p>
            <a:r>
              <a:rPr kumimoji="1" lang="ko-KR" altLang="en-US" dirty="0"/>
              <a:t>마지막으로 유저가 와인을 평가한다면 저희 </a:t>
            </a:r>
            <a:r>
              <a:rPr kumimoji="1" lang="en-US" altLang="ko-KR" dirty="0"/>
              <a:t>csv</a:t>
            </a:r>
            <a:r>
              <a:rPr kumimoji="1" lang="ko-KR" altLang="en-US" dirty="0"/>
              <a:t>파일을 업데이트 하여 다음 추천에 반영되도록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0160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데이터 </a:t>
            </a:r>
            <a:r>
              <a:rPr kumimoji="1" lang="ko-KR" altLang="en-US" dirty="0" err="1"/>
              <a:t>가공과정입니다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en-US" dirty="0"/>
              <a:t>3</a:t>
            </a:r>
            <a:r>
              <a:rPr kumimoji="1" lang="ko-KR" altLang="en-US" dirty="0"/>
              <a:t>파트로 나눴고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첫번째는 기본 데이터 가공입니다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캐글에서</a:t>
            </a:r>
            <a:r>
              <a:rPr kumimoji="1" lang="ko-KR" altLang="en-US" dirty="0"/>
              <a:t> 받아온 데이터가 전부 있거나 원하지 않는 데이터도 있었기 때문에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값과 수정이 필요했습니다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대표적으로는 </a:t>
            </a:r>
            <a:r>
              <a:rPr kumimoji="1" lang="ko-KR" altLang="en-US" dirty="0" err="1"/>
              <a:t>크롤링을</a:t>
            </a:r>
            <a:r>
              <a:rPr kumimoji="1" lang="ko-KR" altLang="en-US" dirty="0"/>
              <a:t> 위해 와인타이틀에서 검색에 용이하도록 변환해주는 작업을 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두번째는 </a:t>
            </a:r>
            <a:r>
              <a:rPr kumimoji="1" lang="ko-KR" altLang="en-US" dirty="0" err="1"/>
              <a:t>크롤링입니다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크롤링을</a:t>
            </a:r>
            <a:r>
              <a:rPr kumimoji="1" lang="ko-KR" altLang="en-US" dirty="0"/>
              <a:t> 하여 와인의 새로운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을 추가하였습니다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마지막으론 전과정에서 얻은 새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까지 포함하여 각 와인들을 추천을 위해 미리 벡터화를 시켰습니다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9007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유사도 계산 과정입니다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유사도를 </a:t>
            </a:r>
            <a:r>
              <a:rPr kumimoji="1" lang="ko-KR" altLang="en-US" dirty="0" err="1"/>
              <a:t>계산할때</a:t>
            </a:r>
            <a:r>
              <a:rPr kumimoji="1" lang="ko-KR" altLang="en-US" dirty="0"/>
              <a:t> 선택 가격 </a:t>
            </a:r>
            <a:r>
              <a:rPr kumimoji="1" lang="en-US" altLang="ko-KR" dirty="0"/>
              <a:t>/ </a:t>
            </a:r>
            <a:r>
              <a:rPr kumimoji="1" lang="ko-KR" altLang="en-US" dirty="0"/>
              <a:t>지역 </a:t>
            </a:r>
            <a:r>
              <a:rPr kumimoji="1" lang="en-US" altLang="ko-KR" dirty="0"/>
              <a:t>/ </a:t>
            </a:r>
            <a:r>
              <a:rPr kumimoji="1" lang="ko-KR" altLang="en-US" dirty="0"/>
              <a:t>맛에 따라 추천 기여도를 다르게 주기 위해 </a:t>
            </a:r>
            <a:endParaRPr kumimoji="1" lang="en-US" altLang="ko-KR" dirty="0"/>
          </a:p>
          <a:p>
            <a:r>
              <a:rPr kumimoji="1" lang="ko-KR" altLang="en-US" dirty="0"/>
              <a:t>각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 마다 가중치를 다르게 두었습니다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244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추천을 위한 알고리즘입니다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앞서 말했지만 </a:t>
            </a:r>
            <a:r>
              <a:rPr kumimoji="1" lang="ko-KR" altLang="en-US" dirty="0" err="1"/>
              <a:t>프론트엔드에서</a:t>
            </a:r>
            <a:r>
              <a:rPr kumimoji="1" lang="ko-KR" altLang="en-US" dirty="0"/>
              <a:t> 유저의 정보를 위와 같은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형식으로 받게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그럼 저희는 이 데이터를 기반으로 와인데이터에 </a:t>
            </a:r>
            <a:r>
              <a:rPr kumimoji="1" lang="ko-KR" altLang="en-US" dirty="0" err="1"/>
              <a:t>했던것과</a:t>
            </a:r>
            <a:r>
              <a:rPr kumimoji="1" lang="ko-KR" altLang="en-US" dirty="0"/>
              <a:t> 동일하게 벡터화 시킵니다</a:t>
            </a:r>
            <a:endParaRPr kumimoji="1" lang="en-US" altLang="ko-KR" dirty="0"/>
          </a:p>
          <a:p>
            <a:r>
              <a:rPr kumimoji="1" lang="ko-KR" altLang="en-US" dirty="0"/>
              <a:t>벡터화는 앞의 </a:t>
            </a:r>
            <a:r>
              <a:rPr kumimoji="1" lang="en-US" altLang="ko-KR" dirty="0"/>
              <a:t>5</a:t>
            </a:r>
            <a:r>
              <a:rPr kumimoji="1" lang="ko-KR" altLang="en-US" dirty="0"/>
              <a:t>열은 가격에 관한 정보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중간 </a:t>
            </a:r>
            <a:r>
              <a:rPr kumimoji="1" lang="en-US" altLang="ko-KR" dirty="0"/>
              <a:t>7</a:t>
            </a:r>
            <a:r>
              <a:rPr kumimoji="1" lang="ko-KR" altLang="en-US" dirty="0"/>
              <a:t>열은 나라에 관한 정보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맛에 관한 정보들이 나타납니다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코사인유사도를</a:t>
            </a:r>
            <a:r>
              <a:rPr kumimoji="1" lang="ko-KR" altLang="en-US" dirty="0"/>
              <a:t> 이용하여 가장 유저와 잘 맞는 와인을 </a:t>
            </a:r>
            <a:r>
              <a:rPr kumimoji="1" lang="en-US" altLang="ko-KR" dirty="0" err="1"/>
              <a:t>recommend.json</a:t>
            </a:r>
            <a:r>
              <a:rPr kumimoji="1" lang="ko-KR" altLang="en-US" dirty="0"/>
              <a:t>에 담아 다시 </a:t>
            </a:r>
            <a:r>
              <a:rPr kumimoji="1" lang="ko-KR" altLang="en-US" dirty="0" err="1"/>
              <a:t>프론트엔드로</a:t>
            </a:r>
            <a:r>
              <a:rPr kumimoji="1" lang="ko-KR" altLang="en-US" dirty="0"/>
              <a:t> 보내줍니다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E363D-E3CA-264A-A920-1685A259AC3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84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82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0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9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09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65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68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3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5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1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3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38A1F-99C8-4849-8A4F-2F6CC0CCA856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DE2C2-16E1-4681-8293-D132A952D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0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-intel.vercel.app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/>
          <p:cNvSpPr/>
          <p:nvPr/>
        </p:nvSpPr>
        <p:spPr>
          <a:xfrm>
            <a:off x="2989955" y="556895"/>
            <a:ext cx="6122088" cy="61287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99" y="4491355"/>
            <a:ext cx="847725" cy="1809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55" y="4377055"/>
            <a:ext cx="1466850" cy="192405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4271645"/>
            <a:ext cx="1055979" cy="20294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12258" y="1626949"/>
            <a:ext cx="3204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Avenir Book" panose="02000503020000020003" pitchFamily="2" charset="0"/>
                <a:ea typeface="아리따-부리(TTF)-HairLine" panose="02020603020101020101" pitchFamily="18" charset="-127"/>
              </a:rPr>
              <a:t>A-intel</a:t>
            </a:r>
            <a:endParaRPr lang="ko-KR" altLang="en-US" sz="8000" dirty="0">
              <a:solidFill>
                <a:schemeClr val="bg1"/>
              </a:solidFill>
              <a:latin typeface="Avenir Book" panose="02000503020000020003" pitchFamily="2" charset="0"/>
              <a:ea typeface="아리따-부리(TTF)-HairLine" panose="02020603020101020101" pitchFamily="18" charset="-127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3876640" y="3052527"/>
            <a:ext cx="4348716" cy="0"/>
          </a:xfrm>
          <a:prstGeom prst="line">
            <a:avLst/>
          </a:prstGeom>
          <a:ln w="381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92755" y="3522975"/>
            <a:ext cx="367761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20141113 </a:t>
            </a:r>
            <a:r>
              <a:rPr lang="ko-KR" altLang="en-US" sz="35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김일혁</a:t>
            </a:r>
            <a:endParaRPr lang="en-US" altLang="ko-KR" sz="3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3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20152365</a:t>
            </a:r>
            <a:r>
              <a:rPr lang="ko-KR" altLang="en-US" sz="3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5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백동훈</a:t>
            </a:r>
            <a:endParaRPr lang="en-US" altLang="ko-KR" sz="3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3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20161851</a:t>
            </a:r>
            <a:r>
              <a:rPr lang="ko-KR" altLang="en-US" sz="3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조민수</a:t>
            </a:r>
          </a:p>
        </p:txBody>
      </p:sp>
      <p:sp>
        <p:nvSpPr>
          <p:cNvPr id="26" name="타원 25"/>
          <p:cNvSpPr/>
          <p:nvPr/>
        </p:nvSpPr>
        <p:spPr>
          <a:xfrm>
            <a:off x="3204554" y="762496"/>
            <a:ext cx="5692890" cy="5717548"/>
          </a:xfrm>
          <a:prstGeom prst="ellipse">
            <a:avLst/>
          </a:prstGeom>
          <a:noFill/>
          <a:ln w="158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4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76680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Back End - Processing</a:t>
            </a:r>
            <a:endParaRPr lang="ko-KR" altLang="en-US" sz="4800" dirty="0">
              <a:solidFill>
                <a:srgbClr val="4896AB"/>
              </a:solidFill>
              <a:latin typeface="Aquatico" pitchFamily="2" charset="0"/>
              <a:ea typeface="아리따-부리(TTF)-HairLine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45A8E3-8D72-46F7-861D-DA398370E371}"/>
              </a:ext>
            </a:extLst>
          </p:cNvPr>
          <p:cNvSpPr/>
          <p:nvPr/>
        </p:nvSpPr>
        <p:spPr>
          <a:xfrm>
            <a:off x="582035" y="2081021"/>
            <a:ext cx="316304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1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3E080C-47CA-431D-8F76-4BD7571EB7A2}"/>
              </a:ext>
            </a:extLst>
          </p:cNvPr>
          <p:cNvSpPr/>
          <p:nvPr/>
        </p:nvSpPr>
        <p:spPr>
          <a:xfrm>
            <a:off x="4561594" y="2081021"/>
            <a:ext cx="23847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2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FA1F2C-089B-4789-96AB-E5AA0EE20970}"/>
              </a:ext>
            </a:extLst>
          </p:cNvPr>
          <p:cNvSpPr/>
          <p:nvPr/>
        </p:nvSpPr>
        <p:spPr>
          <a:xfrm>
            <a:off x="8579376" y="2081021"/>
            <a:ext cx="23847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71CA32-0059-45BB-ABB5-C7B1CEA58A46}"/>
              </a:ext>
            </a:extLst>
          </p:cNvPr>
          <p:cNvSpPr txBox="1"/>
          <p:nvPr/>
        </p:nvSpPr>
        <p:spPr>
          <a:xfrm>
            <a:off x="415697" y="2980275"/>
            <a:ext cx="3377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1. Integration</a:t>
            </a:r>
            <a:r>
              <a:rPr kumimoji="1" lang="ko-KR" altLang="en-US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</a:t>
            </a:r>
            <a:r>
              <a:rPr kumimoji="1" lang="en-US" altLang="ko-KR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of</a:t>
            </a:r>
            <a:r>
              <a:rPr kumimoji="1" lang="ko-KR" altLang="en-US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</a:t>
            </a:r>
            <a:r>
              <a:rPr kumimoji="1" lang="en-US" altLang="ko-KR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countries</a:t>
            </a:r>
          </a:p>
          <a:p>
            <a:r>
              <a:rPr kumimoji="1" lang="en-US" altLang="ko-KR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2. Integration</a:t>
            </a:r>
            <a:r>
              <a:rPr kumimoji="1" lang="ko-KR" altLang="en-US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</a:t>
            </a:r>
            <a:r>
              <a:rPr kumimoji="1" lang="en-US" altLang="ko-KR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of</a:t>
            </a:r>
            <a:r>
              <a:rPr kumimoji="1" lang="ko-KR" altLang="en-US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</a:t>
            </a:r>
            <a:r>
              <a:rPr kumimoji="1" lang="en-US" altLang="ko-KR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price</a:t>
            </a:r>
          </a:p>
          <a:p>
            <a:r>
              <a:rPr kumimoji="1" lang="en-US" altLang="ko-KR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3. Name processing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85C55E-7F48-4DE6-8EE0-6EE144648A95}"/>
              </a:ext>
            </a:extLst>
          </p:cNvPr>
          <p:cNvSpPr txBox="1"/>
          <p:nvPr/>
        </p:nvSpPr>
        <p:spPr>
          <a:xfrm>
            <a:off x="3862207" y="2996102"/>
            <a:ext cx="403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1. Insert data through Crawling</a:t>
            </a:r>
            <a:endParaRPr kumimoji="1" lang="ko-Kore-KR" altLang="en-US" sz="24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303F90-6C33-4996-8A4D-A6265BBC6E0F}"/>
              </a:ext>
            </a:extLst>
          </p:cNvPr>
          <p:cNvSpPr txBox="1"/>
          <p:nvPr/>
        </p:nvSpPr>
        <p:spPr>
          <a:xfrm>
            <a:off x="7967551" y="2967335"/>
            <a:ext cx="4149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1. Vectorization based on values</a:t>
            </a:r>
            <a:endParaRPr kumimoji="1" lang="ko-Kore-KR" altLang="en-US" sz="24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243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76680"/>
            <a:ext cx="4833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Back End – Cosine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19963F-DE4A-4B2C-9224-98FFA033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848" y="1207677"/>
            <a:ext cx="2091369" cy="5498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513F8E-E6E3-4783-B927-33DBEC336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167" y="1196344"/>
            <a:ext cx="5088770" cy="55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7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76680"/>
            <a:ext cx="4833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Back End – Cosine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2B737E-A8B4-4F3A-9849-584724CAE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12" y="1980998"/>
            <a:ext cx="5887272" cy="1448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C3877B-2B2A-4B97-8B3D-C44B767AB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12" y="3931337"/>
            <a:ext cx="10744914" cy="12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76680"/>
            <a:ext cx="4833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Back End – Cosine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E6D622-ACB8-4C5D-B33E-0D51BEB0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17" y="2009577"/>
            <a:ext cx="4177880" cy="17486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B8B43F-1C14-4FB3-BE5E-A9D2D7F26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129" y="2254529"/>
            <a:ext cx="2810267" cy="1905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9EEFF6-C726-4471-9357-F1B135BFB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345" y="2805302"/>
            <a:ext cx="3319279" cy="15280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CBE926-4DFF-4144-BFDD-B8AC619210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7415"/>
          <a:stretch/>
        </p:blipFill>
        <p:spPr>
          <a:xfrm>
            <a:off x="5148129" y="2533032"/>
            <a:ext cx="2810267" cy="20005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AF12149-7C9B-440B-ACC5-00CF6511CD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5751" b="22708"/>
          <a:stretch/>
        </p:blipFill>
        <p:spPr>
          <a:xfrm>
            <a:off x="5148129" y="2805302"/>
            <a:ext cx="2810267" cy="15462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617FB47-B661-4139-82CE-8C1B80D11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1345" y="2528761"/>
            <a:ext cx="2943636" cy="19052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15F7255-A29B-4C10-9042-672C2B1650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1345" y="2254529"/>
            <a:ext cx="3207187" cy="1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9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76680"/>
            <a:ext cx="4530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Back End – Demo</a:t>
            </a:r>
          </a:p>
        </p:txBody>
      </p:sp>
      <p:pic>
        <p:nvPicPr>
          <p:cNvPr id="2" name="df">
            <a:hlinkClick r:id="" action="ppaction://media"/>
            <a:extLst>
              <a:ext uri="{FF2B5EF4-FFF2-40B4-BE49-F238E27FC236}">
                <a16:creationId xmlns:a16="http://schemas.microsoft.com/office/drawing/2014/main" id="{92F2C2D0-14D1-46C6-B695-D34C9A42F0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33401" y="1348396"/>
            <a:ext cx="9125198" cy="51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2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67536"/>
            <a:ext cx="7332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Back End Trouble </a:t>
            </a:r>
            <a:endParaRPr lang="ko-KR" altLang="en-US" sz="4800" dirty="0">
              <a:solidFill>
                <a:srgbClr val="4896AB"/>
              </a:solidFill>
              <a:latin typeface="Aquatico" pitchFamily="2" charset="0"/>
              <a:ea typeface="아리따-부리(TTF)-HairLine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679FC-0D73-4E5D-A2BF-F493633FB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112" y="1419059"/>
            <a:ext cx="3386531" cy="2430823"/>
          </a:xfrm>
          <a:prstGeom prst="rect">
            <a:avLst/>
          </a:prstGeom>
        </p:spPr>
      </p:pic>
      <p:pic>
        <p:nvPicPr>
          <p:cNvPr id="26" name="Picture 5" descr="쉽고 재미있는 IT뉴스, 아웃스탠딩!">
            <a:extLst>
              <a:ext uri="{FF2B5EF4-FFF2-40B4-BE49-F238E27FC236}">
                <a16:creationId xmlns:a16="http://schemas.microsoft.com/office/drawing/2014/main" id="{EC3204C6-C38D-4E79-8648-18356084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83" y="1776426"/>
            <a:ext cx="3514725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A88469B-8051-4E32-BB91-91B23CAC8B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16" y="4241545"/>
            <a:ext cx="5958384" cy="17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9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410" y="2618461"/>
            <a:ext cx="561361" cy="10788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60" y="2587519"/>
            <a:ext cx="846090" cy="1109807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93" y="2699741"/>
            <a:ext cx="467290" cy="997585"/>
          </a:xfrm>
          <a:prstGeom prst="rect">
            <a:avLst/>
          </a:prstGeom>
        </p:spPr>
      </p:pic>
      <p:cxnSp>
        <p:nvCxnSpPr>
          <p:cNvPr id="9" name="직선 연결선 8"/>
          <p:cNvCxnSpPr>
            <a:cxnSpLocks/>
          </p:cNvCxnSpPr>
          <p:nvPr/>
        </p:nvCxnSpPr>
        <p:spPr>
          <a:xfrm>
            <a:off x="2376134" y="3681856"/>
            <a:ext cx="7598385" cy="0"/>
          </a:xfrm>
          <a:prstGeom prst="line">
            <a:avLst/>
          </a:prstGeom>
          <a:ln w="15875">
            <a:solidFill>
              <a:srgbClr val="499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병합 9"/>
          <p:cNvSpPr/>
          <p:nvPr/>
        </p:nvSpPr>
        <p:spPr>
          <a:xfrm>
            <a:off x="5630672" y="3681856"/>
            <a:ext cx="680720" cy="538480"/>
          </a:xfrm>
          <a:prstGeom prst="flowChartMerg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82306-6A31-2E41-AA02-333D4A1767D8}"/>
              </a:ext>
            </a:extLst>
          </p:cNvPr>
          <p:cNvSpPr txBox="1"/>
          <p:nvPr/>
        </p:nvSpPr>
        <p:spPr>
          <a:xfrm>
            <a:off x="3899098" y="3004684"/>
            <a:ext cx="63352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500" dirty="0">
                <a:solidFill>
                  <a:srgbClr val="4896AB"/>
                </a:solidFill>
                <a:latin typeface="Aquatico" pitchFamily="2" charset="0"/>
              </a:rPr>
              <a:t>Evaluation Method🏆</a:t>
            </a:r>
            <a:endParaRPr kumimoji="1" lang="ko-Kore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10240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67536"/>
            <a:ext cx="4443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Evaluation</a:t>
            </a:r>
            <a:endParaRPr lang="ko-KR" altLang="en-US" sz="4800" dirty="0">
              <a:solidFill>
                <a:srgbClr val="4896AB"/>
              </a:solidFill>
              <a:latin typeface="Aquatico" pitchFamily="2" charset="0"/>
              <a:ea typeface="아리따-부리(TTF)-HairLine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B42B3F-C81B-754D-B3CF-234EDEE7642A}"/>
              </a:ext>
            </a:extLst>
          </p:cNvPr>
          <p:cNvSpPr txBox="1"/>
          <p:nvPr/>
        </p:nvSpPr>
        <p:spPr>
          <a:xfrm>
            <a:off x="5573510" y="156606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7D1934"/>
                </a:solidFill>
                <a:latin typeface="Avenir Book" panose="02000503020000020003" pitchFamily="2" charset="0"/>
              </a:rPr>
              <a:t>Wine Styles</a:t>
            </a:r>
            <a:endParaRPr kumimoji="1" lang="ko-Kore-KR" altLang="en-US" dirty="0">
              <a:solidFill>
                <a:srgbClr val="7D1934"/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C18C833-34F2-9A42-BA4A-8797719F1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79064"/>
              </p:ext>
            </p:extLst>
          </p:nvPr>
        </p:nvGraphicFramePr>
        <p:xfrm>
          <a:off x="5021190" y="2153586"/>
          <a:ext cx="2493162" cy="4256360"/>
        </p:xfrm>
        <a:graphic>
          <a:graphicData uri="http://schemas.openxmlformats.org/drawingml/2006/table">
            <a:tbl>
              <a:tblPr firstRow="1" bandRow="1">
                <a:solidFill>
                  <a:srgbClr val="FFF3EA"/>
                </a:solidFill>
                <a:tableStyleId>{5940675A-B579-460E-94D1-54222C63F5DA}</a:tableStyleId>
              </a:tblPr>
              <a:tblGrid>
                <a:gridCol w="2493162">
                  <a:extLst>
                    <a:ext uri="{9D8B030D-6E8A-4147-A177-3AD203B41FA5}">
                      <a16:colId xmlns:a16="http://schemas.microsoft.com/office/drawing/2014/main" val="2701040005"/>
                    </a:ext>
                  </a:extLst>
                </a:gridCol>
              </a:tblGrid>
              <a:tr h="53204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Light &amp; Perfumed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19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87339"/>
                  </a:ext>
                </a:extLst>
              </a:tr>
              <a:tr h="53204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Savory &amp; Classic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19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729315"/>
                  </a:ext>
                </a:extLst>
              </a:tr>
              <a:tr h="53204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Bold &amp; Structured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19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177781"/>
                  </a:ext>
                </a:extLst>
              </a:tr>
              <a:tr h="53204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Rich &amp; Intense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19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59395"/>
                  </a:ext>
                </a:extLst>
              </a:tr>
              <a:tr h="53204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Aromatic &amp; Floral</a:t>
                      </a:r>
                      <a:endParaRPr lang="ko-Kore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9143924"/>
                  </a:ext>
                </a:extLst>
              </a:tr>
              <a:tr h="53204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Green &amp; Flinty</a:t>
                      </a:r>
                      <a:endParaRPr lang="ko-Kore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9262538"/>
                  </a:ext>
                </a:extLst>
              </a:tr>
              <a:tr h="53204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Buttery &amp; Complex</a:t>
                      </a:r>
                      <a:endParaRPr lang="ko-Kore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0822127"/>
                  </a:ext>
                </a:extLst>
              </a:tr>
              <a:tr h="53204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Dry &amp; Nutty</a:t>
                      </a:r>
                      <a:endParaRPr lang="ko-Kore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05050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903B2887-A0F0-FE4A-AE0B-CA604E6BC030}"/>
              </a:ext>
            </a:extLst>
          </p:cNvPr>
          <p:cNvSpPr txBox="1"/>
          <p:nvPr/>
        </p:nvSpPr>
        <p:spPr>
          <a:xfrm>
            <a:off x="845064" y="1646587"/>
            <a:ext cx="261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7D1934"/>
                </a:solidFill>
                <a:latin typeface="Avenir Book" panose="02000503020000020003" pitchFamily="2" charset="0"/>
              </a:rPr>
              <a:t>Our Wines from Kaggle</a:t>
            </a:r>
            <a:endParaRPr kumimoji="1" lang="ko-Kore-KR" altLang="en-US" dirty="0">
              <a:solidFill>
                <a:srgbClr val="7D1934"/>
              </a:solidFill>
              <a:latin typeface="Avenir Book" panose="02000503020000020003" pitchFamily="2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675BFD-FACD-2C4A-8106-8A67747F0C4E}"/>
              </a:ext>
            </a:extLst>
          </p:cNvPr>
          <p:cNvGrpSpPr/>
          <p:nvPr/>
        </p:nvGrpSpPr>
        <p:grpSpPr>
          <a:xfrm>
            <a:off x="852502" y="2051130"/>
            <a:ext cx="2352712" cy="2352712"/>
            <a:chOff x="4713106" y="2234103"/>
            <a:chExt cx="2352712" cy="235271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7A9093A-99DB-3043-BA99-1A62A2E578F0}"/>
                </a:ext>
              </a:extLst>
            </p:cNvPr>
            <p:cNvSpPr/>
            <p:nvPr/>
          </p:nvSpPr>
          <p:spPr>
            <a:xfrm>
              <a:off x="4713106" y="2234103"/>
              <a:ext cx="2352712" cy="2352712"/>
            </a:xfrm>
            <a:prstGeom prst="ellipse">
              <a:avLst/>
            </a:prstGeom>
            <a:solidFill>
              <a:srgbClr val="4896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AEDBFA-C10C-BA43-911D-E7A3FFB433C9}"/>
                </a:ext>
              </a:extLst>
            </p:cNvPr>
            <p:cNvSpPr/>
            <p:nvPr/>
          </p:nvSpPr>
          <p:spPr>
            <a:xfrm>
              <a:off x="4797631" y="2481943"/>
              <a:ext cx="1282536" cy="128253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rgbClr val="4896AB"/>
                  </a:solidFill>
                </a:rPr>
                <a:t>Kaggle</a:t>
              </a:r>
            </a:p>
            <a:p>
              <a:pPr algn="ctr"/>
              <a:r>
                <a:rPr kumimoji="1" lang="en-US" altLang="ko-Kore-KR" dirty="0">
                  <a:solidFill>
                    <a:srgbClr val="4896AB"/>
                  </a:solidFill>
                </a:rPr>
                <a:t>rate</a:t>
              </a:r>
              <a:endParaRPr kumimoji="1" lang="ko-Kore-KR" altLang="en-US" dirty="0">
                <a:solidFill>
                  <a:srgbClr val="4896AB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A8D439-603D-4246-BB08-A00281A27743}"/>
                </a:ext>
              </a:extLst>
            </p:cNvPr>
            <p:cNvSpPr txBox="1"/>
            <p:nvPr/>
          </p:nvSpPr>
          <p:spPr>
            <a:xfrm>
              <a:off x="5287491" y="3986748"/>
              <a:ext cx="129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>
                      <a:lumMod val="95000"/>
                    </a:schemeClr>
                  </a:solidFill>
                </a:rPr>
                <a:t>User Rates</a:t>
              </a:r>
              <a:endParaRPr kumimoji="1" lang="ko-Kore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3DB9BF-69B7-B947-84DB-E3CCD2B89D14}"/>
              </a:ext>
            </a:extLst>
          </p:cNvPr>
          <p:cNvGrpSpPr/>
          <p:nvPr/>
        </p:nvGrpSpPr>
        <p:grpSpPr>
          <a:xfrm>
            <a:off x="730489" y="4697786"/>
            <a:ext cx="823423" cy="823423"/>
            <a:chOff x="4813119" y="4534390"/>
            <a:chExt cx="823423" cy="82342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ED5C22C-B51C-3E4B-BFFD-AC484DF36E91}"/>
                </a:ext>
              </a:extLst>
            </p:cNvPr>
            <p:cNvSpPr/>
            <p:nvPr/>
          </p:nvSpPr>
          <p:spPr>
            <a:xfrm>
              <a:off x="4813119" y="4534390"/>
              <a:ext cx="823423" cy="823423"/>
            </a:xfrm>
            <a:prstGeom prst="ellipse">
              <a:avLst/>
            </a:prstGeom>
            <a:solidFill>
              <a:srgbClr val="4896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D623EAB-9AD4-8149-9F19-16884E6F9824}"/>
                </a:ext>
              </a:extLst>
            </p:cNvPr>
            <p:cNvSpPr/>
            <p:nvPr/>
          </p:nvSpPr>
          <p:spPr>
            <a:xfrm>
              <a:off x="4897644" y="4782230"/>
              <a:ext cx="448873" cy="4488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4896AB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9B56C-43EA-7440-A1D7-96C8DC482FF7}"/>
              </a:ext>
            </a:extLst>
          </p:cNvPr>
          <p:cNvGrpSpPr/>
          <p:nvPr/>
        </p:nvGrpSpPr>
        <p:grpSpPr>
          <a:xfrm>
            <a:off x="730489" y="5671125"/>
            <a:ext cx="823423" cy="823423"/>
            <a:chOff x="4770256" y="5534515"/>
            <a:chExt cx="823423" cy="823423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C47279-EEAE-C245-AFD7-0EFDA274685C}"/>
                </a:ext>
              </a:extLst>
            </p:cNvPr>
            <p:cNvSpPr/>
            <p:nvPr/>
          </p:nvSpPr>
          <p:spPr>
            <a:xfrm>
              <a:off x="4770256" y="5534515"/>
              <a:ext cx="823423" cy="823423"/>
            </a:xfrm>
            <a:prstGeom prst="ellipse">
              <a:avLst/>
            </a:prstGeom>
            <a:solidFill>
              <a:srgbClr val="4896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84DCC9D-B7F4-B44C-A2F4-BD84700CC47B}"/>
                </a:ext>
              </a:extLst>
            </p:cNvPr>
            <p:cNvSpPr/>
            <p:nvPr/>
          </p:nvSpPr>
          <p:spPr>
            <a:xfrm>
              <a:off x="4854781" y="5782355"/>
              <a:ext cx="448873" cy="4488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4896AB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342032E-0540-E047-904D-46C766B57C0B}"/>
              </a:ext>
            </a:extLst>
          </p:cNvPr>
          <p:cNvGrpSpPr/>
          <p:nvPr/>
        </p:nvGrpSpPr>
        <p:grpSpPr>
          <a:xfrm>
            <a:off x="1647515" y="4697785"/>
            <a:ext cx="823423" cy="823423"/>
            <a:chOff x="5784669" y="4662978"/>
            <a:chExt cx="823423" cy="82342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1EE2FB6-5835-DD48-B45F-4EA59318E4CD}"/>
                </a:ext>
              </a:extLst>
            </p:cNvPr>
            <p:cNvSpPr/>
            <p:nvPr/>
          </p:nvSpPr>
          <p:spPr>
            <a:xfrm>
              <a:off x="5784669" y="4662978"/>
              <a:ext cx="823423" cy="823423"/>
            </a:xfrm>
            <a:prstGeom prst="ellipse">
              <a:avLst/>
            </a:prstGeom>
            <a:solidFill>
              <a:srgbClr val="4896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EB7D21C-83D8-2346-8450-6AF02E3E726D}"/>
                </a:ext>
              </a:extLst>
            </p:cNvPr>
            <p:cNvSpPr/>
            <p:nvPr/>
          </p:nvSpPr>
          <p:spPr>
            <a:xfrm>
              <a:off x="5869194" y="4910818"/>
              <a:ext cx="448873" cy="4488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4896AB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1957DDD-160D-1A4A-95A9-DFF024B8D2F9}"/>
              </a:ext>
            </a:extLst>
          </p:cNvPr>
          <p:cNvGrpSpPr/>
          <p:nvPr/>
        </p:nvGrpSpPr>
        <p:grpSpPr>
          <a:xfrm>
            <a:off x="1675496" y="5683146"/>
            <a:ext cx="823423" cy="823423"/>
            <a:chOff x="5770382" y="5591665"/>
            <a:chExt cx="823423" cy="823423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908324F-2A6A-3E4E-8E84-A70D90281F9B}"/>
                </a:ext>
              </a:extLst>
            </p:cNvPr>
            <p:cNvSpPr/>
            <p:nvPr/>
          </p:nvSpPr>
          <p:spPr>
            <a:xfrm>
              <a:off x="5770382" y="5591665"/>
              <a:ext cx="823423" cy="823423"/>
            </a:xfrm>
            <a:prstGeom prst="ellipse">
              <a:avLst/>
            </a:prstGeom>
            <a:solidFill>
              <a:srgbClr val="4896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00E1675-8191-5B49-9D4F-26F004D46307}"/>
                </a:ext>
              </a:extLst>
            </p:cNvPr>
            <p:cNvSpPr/>
            <p:nvPr/>
          </p:nvSpPr>
          <p:spPr>
            <a:xfrm>
              <a:off x="5854907" y="5839505"/>
              <a:ext cx="448873" cy="4488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4896AB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2D4D8E4-3C0A-F548-B596-941A9DAAC5EE}"/>
              </a:ext>
            </a:extLst>
          </p:cNvPr>
          <p:cNvGrpSpPr/>
          <p:nvPr/>
        </p:nvGrpSpPr>
        <p:grpSpPr>
          <a:xfrm>
            <a:off x="2558562" y="4697786"/>
            <a:ext cx="823423" cy="823423"/>
            <a:chOff x="6670494" y="4591540"/>
            <a:chExt cx="823423" cy="823423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7928F0-B018-BF4F-B458-6C35F91DCE27}"/>
                </a:ext>
              </a:extLst>
            </p:cNvPr>
            <p:cNvSpPr/>
            <p:nvPr/>
          </p:nvSpPr>
          <p:spPr>
            <a:xfrm>
              <a:off x="6670494" y="4591540"/>
              <a:ext cx="823423" cy="823423"/>
            </a:xfrm>
            <a:prstGeom prst="ellipse">
              <a:avLst/>
            </a:prstGeom>
            <a:solidFill>
              <a:srgbClr val="4896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4B5ABD7-1373-0543-AD27-12F429E05117}"/>
                </a:ext>
              </a:extLst>
            </p:cNvPr>
            <p:cNvSpPr/>
            <p:nvPr/>
          </p:nvSpPr>
          <p:spPr>
            <a:xfrm>
              <a:off x="6755019" y="4839380"/>
              <a:ext cx="448873" cy="4488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4896AB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B7F8FEB-60C9-AF48-BF46-9E7698C34826}"/>
              </a:ext>
            </a:extLst>
          </p:cNvPr>
          <p:cNvGrpSpPr/>
          <p:nvPr/>
        </p:nvGrpSpPr>
        <p:grpSpPr>
          <a:xfrm>
            <a:off x="2588219" y="5683146"/>
            <a:ext cx="823423" cy="823423"/>
            <a:chOff x="6684782" y="5648815"/>
            <a:chExt cx="823423" cy="823423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CA8A6AB-5D2A-9947-B5A0-11223B6E387B}"/>
                </a:ext>
              </a:extLst>
            </p:cNvPr>
            <p:cNvSpPr/>
            <p:nvPr/>
          </p:nvSpPr>
          <p:spPr>
            <a:xfrm>
              <a:off x="6684782" y="5648815"/>
              <a:ext cx="823423" cy="823423"/>
            </a:xfrm>
            <a:prstGeom prst="ellipse">
              <a:avLst/>
            </a:prstGeom>
            <a:solidFill>
              <a:srgbClr val="4896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80D9304-08B1-7344-B915-94B9416E366B}"/>
                </a:ext>
              </a:extLst>
            </p:cNvPr>
            <p:cNvSpPr/>
            <p:nvPr/>
          </p:nvSpPr>
          <p:spPr>
            <a:xfrm>
              <a:off x="6769307" y="5896655"/>
              <a:ext cx="448873" cy="4488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4896AB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25B9D1-998A-E64A-A0B0-74634E6CED5C}"/>
              </a:ext>
            </a:extLst>
          </p:cNvPr>
          <p:cNvGrpSpPr/>
          <p:nvPr/>
        </p:nvGrpSpPr>
        <p:grpSpPr>
          <a:xfrm>
            <a:off x="3496167" y="5170061"/>
            <a:ext cx="823423" cy="823423"/>
            <a:chOff x="7470594" y="5077315"/>
            <a:chExt cx="823423" cy="823423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7752F4B8-57ED-A640-A652-A27494606CA8}"/>
                </a:ext>
              </a:extLst>
            </p:cNvPr>
            <p:cNvSpPr/>
            <p:nvPr/>
          </p:nvSpPr>
          <p:spPr>
            <a:xfrm>
              <a:off x="7470594" y="5077315"/>
              <a:ext cx="823423" cy="823423"/>
            </a:xfrm>
            <a:prstGeom prst="ellipse">
              <a:avLst/>
            </a:prstGeom>
            <a:solidFill>
              <a:srgbClr val="4896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CF14247-50D4-8044-9106-688696D2C49F}"/>
                </a:ext>
              </a:extLst>
            </p:cNvPr>
            <p:cNvSpPr/>
            <p:nvPr/>
          </p:nvSpPr>
          <p:spPr>
            <a:xfrm>
              <a:off x="7555119" y="5325155"/>
              <a:ext cx="448873" cy="4488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4896AB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0E9F9C6-FCC6-094A-8ADB-911DBFFA16E2}"/>
              </a:ext>
            </a:extLst>
          </p:cNvPr>
          <p:cNvSpPr txBox="1"/>
          <p:nvPr/>
        </p:nvSpPr>
        <p:spPr>
          <a:xfrm>
            <a:off x="9275716" y="1435671"/>
            <a:ext cx="2232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7D1934"/>
                </a:solidFill>
                <a:latin typeface="Avenir Book" panose="02000503020000020003" pitchFamily="2" charset="0"/>
              </a:rPr>
              <a:t>Random wines </a:t>
            </a:r>
          </a:p>
          <a:p>
            <a:r>
              <a:rPr kumimoji="1" lang="en-US" altLang="ko-Kore-KR" dirty="0">
                <a:solidFill>
                  <a:srgbClr val="7D1934"/>
                </a:solidFill>
                <a:latin typeface="Avenir Book" panose="02000503020000020003" pitchFamily="2" charset="0"/>
              </a:rPr>
              <a:t>from same category</a:t>
            </a:r>
            <a:endParaRPr kumimoji="1" lang="ko-Kore-KR" altLang="en-US" dirty="0">
              <a:solidFill>
                <a:srgbClr val="7D1934"/>
              </a:solidFill>
              <a:latin typeface="Avenir Book" panose="02000503020000020003" pitchFamily="2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08D1EF7-A8DB-784C-BFA9-87DD19C2788D}"/>
              </a:ext>
            </a:extLst>
          </p:cNvPr>
          <p:cNvCxnSpPr/>
          <p:nvPr/>
        </p:nvCxnSpPr>
        <p:spPr>
          <a:xfrm flipH="1">
            <a:off x="3711502" y="1850035"/>
            <a:ext cx="1203579" cy="0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CF3B5B2-9D54-7F46-9BAB-992CEABB6C77}"/>
              </a:ext>
            </a:extLst>
          </p:cNvPr>
          <p:cNvCxnSpPr>
            <a:cxnSpLocks/>
          </p:cNvCxnSpPr>
          <p:nvPr/>
        </p:nvCxnSpPr>
        <p:spPr>
          <a:xfrm flipV="1">
            <a:off x="7514352" y="1750734"/>
            <a:ext cx="1241601" cy="3578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2ECDF0EE-22E1-A241-B013-B9AC18DDC367}"/>
              </a:ext>
            </a:extLst>
          </p:cNvPr>
          <p:cNvSpPr/>
          <p:nvPr/>
        </p:nvSpPr>
        <p:spPr>
          <a:xfrm>
            <a:off x="8919477" y="2153586"/>
            <a:ext cx="2335496" cy="23354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standard of </a:t>
            </a:r>
          </a:p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wines</a:t>
            </a:r>
          </a:p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rates</a:t>
            </a:r>
          </a:p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5009D21-4495-8648-BBB0-EAC5A645ECFA}"/>
              </a:ext>
            </a:extLst>
          </p:cNvPr>
          <p:cNvSpPr/>
          <p:nvPr/>
        </p:nvSpPr>
        <p:spPr>
          <a:xfrm>
            <a:off x="8463598" y="4697785"/>
            <a:ext cx="812118" cy="8121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2A7789B-EE62-A844-93E7-AED6FBDCE1EB}"/>
              </a:ext>
            </a:extLst>
          </p:cNvPr>
          <p:cNvSpPr/>
          <p:nvPr/>
        </p:nvSpPr>
        <p:spPr>
          <a:xfrm>
            <a:off x="9394327" y="4697785"/>
            <a:ext cx="812118" cy="8121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6259BB9-7DBD-334C-8EBF-3B132FE7E656}"/>
              </a:ext>
            </a:extLst>
          </p:cNvPr>
          <p:cNvSpPr/>
          <p:nvPr/>
        </p:nvSpPr>
        <p:spPr>
          <a:xfrm>
            <a:off x="10341384" y="4697785"/>
            <a:ext cx="812118" cy="8121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5B228B1-68B0-294D-B362-FD1AA81DBB04}"/>
              </a:ext>
            </a:extLst>
          </p:cNvPr>
          <p:cNvSpPr/>
          <p:nvPr/>
        </p:nvSpPr>
        <p:spPr>
          <a:xfrm>
            <a:off x="8463598" y="5628514"/>
            <a:ext cx="812118" cy="8121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732F8B4-7BEF-374F-AE1E-7B674376822D}"/>
              </a:ext>
            </a:extLst>
          </p:cNvPr>
          <p:cNvSpPr/>
          <p:nvPr/>
        </p:nvSpPr>
        <p:spPr>
          <a:xfrm>
            <a:off x="9394327" y="5628514"/>
            <a:ext cx="812118" cy="8121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8D7743B-B681-484C-A21D-4B5D4156B7EE}"/>
              </a:ext>
            </a:extLst>
          </p:cNvPr>
          <p:cNvSpPr/>
          <p:nvPr/>
        </p:nvSpPr>
        <p:spPr>
          <a:xfrm>
            <a:off x="10341384" y="5628514"/>
            <a:ext cx="812118" cy="8121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0F42EF0-A5E2-614A-A651-F3B6530329A7}"/>
              </a:ext>
            </a:extLst>
          </p:cNvPr>
          <p:cNvSpPr/>
          <p:nvPr/>
        </p:nvSpPr>
        <p:spPr>
          <a:xfrm>
            <a:off x="11174141" y="5154985"/>
            <a:ext cx="812118" cy="8121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55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67536"/>
            <a:ext cx="4443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Evaluation</a:t>
            </a:r>
            <a:endParaRPr lang="ko-KR" altLang="en-US" sz="4800" dirty="0">
              <a:solidFill>
                <a:srgbClr val="4896AB"/>
              </a:solidFill>
              <a:latin typeface="Aquatico" pitchFamily="2" charset="0"/>
              <a:ea typeface="아리따-부리(TTF)-HairLine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B2887-A0F0-FE4A-AE0B-CA604E6BC030}"/>
              </a:ext>
            </a:extLst>
          </p:cNvPr>
          <p:cNvSpPr txBox="1"/>
          <p:nvPr/>
        </p:nvSpPr>
        <p:spPr>
          <a:xfrm>
            <a:off x="845064" y="1646587"/>
            <a:ext cx="261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7D1934"/>
                </a:solidFill>
                <a:latin typeface="Avenir Book" panose="02000503020000020003" pitchFamily="2" charset="0"/>
              </a:rPr>
              <a:t>Our Wines from Kaggle</a:t>
            </a:r>
            <a:endParaRPr kumimoji="1" lang="ko-Kore-KR" altLang="en-US" dirty="0">
              <a:solidFill>
                <a:srgbClr val="7D1934"/>
              </a:solidFill>
              <a:latin typeface="Avenir Book" panose="02000503020000020003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E9F9C6-FCC6-094A-8ADB-911DBFFA16E2}"/>
              </a:ext>
            </a:extLst>
          </p:cNvPr>
          <p:cNvSpPr txBox="1"/>
          <p:nvPr/>
        </p:nvSpPr>
        <p:spPr>
          <a:xfrm>
            <a:off x="7906881" y="1453357"/>
            <a:ext cx="20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dirty="0">
                <a:solidFill>
                  <a:srgbClr val="7D1934"/>
                </a:solidFill>
              </a:rPr>
              <a:t>Light &amp; Perfumed</a:t>
            </a:r>
            <a:endParaRPr lang="ko-Kore-KR" altLang="en-US" dirty="0">
              <a:solidFill>
                <a:srgbClr val="7D1934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5D1AA-B9FB-2B49-8C3C-F0E164C6C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017" y="2015919"/>
            <a:ext cx="3617832" cy="352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C45B7-E82C-1D4E-B6E8-51A5C8F7CEF9}"/>
              </a:ext>
            </a:extLst>
          </p:cNvPr>
          <p:cNvSpPr txBox="1"/>
          <p:nvPr/>
        </p:nvSpPr>
        <p:spPr>
          <a:xfrm>
            <a:off x="7339249" y="5731524"/>
            <a:ext cx="340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Avenir Book" panose="02000503020000020003" pitchFamily="2" charset="0"/>
              </a:rPr>
              <a:t>Avg = 3.56 by 30 wines</a:t>
            </a:r>
            <a:endParaRPr kumimoji="1" lang="ko-Kore-KR" altLang="en-US" sz="2400" dirty="0">
              <a:latin typeface="Avenir Book" panose="02000503020000020003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C612D0-E534-4F24-8AD8-9D55EBF76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47" y="3207133"/>
            <a:ext cx="6279908" cy="9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7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0" y="2602991"/>
            <a:ext cx="561361" cy="10788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05" y="2572049"/>
            <a:ext cx="846090" cy="1109807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38" y="2684271"/>
            <a:ext cx="467290" cy="99758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2898648" y="3681856"/>
            <a:ext cx="6144768" cy="0"/>
          </a:xfrm>
          <a:prstGeom prst="line">
            <a:avLst/>
          </a:prstGeom>
          <a:ln w="15875">
            <a:solidFill>
              <a:srgbClr val="499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병합 9"/>
          <p:cNvSpPr/>
          <p:nvPr/>
        </p:nvSpPr>
        <p:spPr>
          <a:xfrm>
            <a:off x="5630672" y="3681856"/>
            <a:ext cx="680720" cy="538480"/>
          </a:xfrm>
          <a:prstGeom prst="flowChartMerg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82306-6A31-2E41-AA02-333D4A1767D8}"/>
              </a:ext>
            </a:extLst>
          </p:cNvPr>
          <p:cNvSpPr txBox="1"/>
          <p:nvPr/>
        </p:nvSpPr>
        <p:spPr>
          <a:xfrm>
            <a:off x="4354484" y="3004684"/>
            <a:ext cx="41892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500" dirty="0">
                <a:solidFill>
                  <a:srgbClr val="4896AB"/>
                </a:solidFill>
                <a:latin typeface="Aquatico" pitchFamily="2" charset="0"/>
              </a:rPr>
              <a:t>Our Process 🧠</a:t>
            </a:r>
            <a:endParaRPr kumimoji="1" lang="ko-Kore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4460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0" y="2602991"/>
            <a:ext cx="561361" cy="107886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2898648" y="3681856"/>
            <a:ext cx="6144768" cy="0"/>
          </a:xfrm>
          <a:prstGeom prst="line">
            <a:avLst/>
          </a:prstGeom>
          <a:ln w="15875">
            <a:solidFill>
              <a:srgbClr val="499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병합 7"/>
          <p:cNvSpPr/>
          <p:nvPr/>
        </p:nvSpPr>
        <p:spPr>
          <a:xfrm>
            <a:off x="5630672" y="3681856"/>
            <a:ext cx="680720" cy="538480"/>
          </a:xfrm>
          <a:prstGeom prst="flowChartMerg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D49C4-128D-A943-A825-2BF58324EA2D}"/>
              </a:ext>
            </a:extLst>
          </p:cNvPr>
          <p:cNvSpPr txBox="1"/>
          <p:nvPr/>
        </p:nvSpPr>
        <p:spPr>
          <a:xfrm>
            <a:off x="4492800" y="3004684"/>
            <a:ext cx="41892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500" dirty="0">
                <a:solidFill>
                  <a:srgbClr val="4896AB"/>
                </a:solidFill>
                <a:latin typeface="Aquatico" pitchFamily="2" charset="0"/>
              </a:rPr>
              <a:t>Front End</a:t>
            </a:r>
            <a:r>
              <a:rPr kumimoji="1" lang="en-US" altLang="ko-Kore-KR" sz="3500" dirty="0">
                <a:latin typeface="Aquatico" pitchFamily="2" charset="0"/>
              </a:rPr>
              <a:t> </a:t>
            </a:r>
            <a:r>
              <a:rPr kumimoji="1" lang="en-US" altLang="ko-Kore-KR" sz="3500" dirty="0"/>
              <a:t>🍾 </a:t>
            </a:r>
            <a:endParaRPr kumimoji="1" lang="ko-Kore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2739816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후식이(가) 표시된 사진&#10;&#10;자동 생성된 설명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1370" y="376680"/>
            <a:ext cx="3440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Meetings</a:t>
            </a:r>
            <a:endParaRPr lang="ko-KR" altLang="en-US" sz="4800" dirty="0">
              <a:solidFill>
                <a:srgbClr val="4896AB"/>
              </a:solidFill>
              <a:latin typeface="Aquatico" pitchFamily="2" charset="0"/>
              <a:ea typeface="아리따-부리(TTF)-HairLine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013" y="5607857"/>
            <a:ext cx="846090" cy="1109807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246" y="5720079"/>
            <a:ext cx="467290" cy="99758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974EB8D-EC56-6247-A1FC-07A977091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186" y="1057579"/>
            <a:ext cx="2854827" cy="1617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50E28D-4689-C84A-A56C-D2BF8C68D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80" y="2872395"/>
            <a:ext cx="2854827" cy="15622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B1D692-7948-B34F-BCE3-6BDE958CD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980" y="4631442"/>
            <a:ext cx="2864033" cy="1793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D479E0-70E2-6D4F-8393-560F825419D1}"/>
              </a:ext>
            </a:extLst>
          </p:cNvPr>
          <p:cNvSpPr txBox="1"/>
          <p:nvPr/>
        </p:nvSpPr>
        <p:spPr>
          <a:xfrm>
            <a:off x="1106987" y="1807888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⛈</a:t>
            </a:r>
            <a:r>
              <a:rPr kumimoji="1" lang="en-US" altLang="ko-Kore-KR" dirty="0"/>
              <a:t> </a:t>
            </a: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11.04 – Idea</a:t>
            </a:r>
            <a:r>
              <a:rPr kumimoji="1" lang="ko-KR" altLang="en-US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</a:t>
            </a:r>
            <a:r>
              <a:rPr kumimoji="1" lang="en-US" altLang="ko-KR" sz="2800" dirty="0" err="1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brainstroming</a:t>
            </a: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</a:t>
            </a:r>
            <a:endParaRPr kumimoji="1" lang="ko-Kore-KR" altLang="en-US" sz="28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B9E1E-51B4-C14B-B5DB-8BAC9158649A}"/>
              </a:ext>
            </a:extLst>
          </p:cNvPr>
          <p:cNvSpPr txBox="1"/>
          <p:nvPr/>
        </p:nvSpPr>
        <p:spPr>
          <a:xfrm>
            <a:off x="1106987" y="2413944"/>
            <a:ext cx="6293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🌧</a:t>
            </a:r>
            <a:r>
              <a:rPr kumimoji="1" lang="en-US" altLang="ko-Kore-KR" dirty="0"/>
              <a:t> </a:t>
            </a: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11.11 – Sharing roles and preparing for collaboration</a:t>
            </a:r>
            <a:endParaRPr kumimoji="1" lang="ko-Kore-KR" altLang="en-US" sz="28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8390F6-DA6C-ED4A-AC82-0F76B0B73C30}"/>
              </a:ext>
            </a:extLst>
          </p:cNvPr>
          <p:cNvSpPr txBox="1"/>
          <p:nvPr/>
        </p:nvSpPr>
        <p:spPr>
          <a:xfrm>
            <a:off x="1106987" y="2988102"/>
            <a:ext cx="533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🌦</a:t>
            </a:r>
            <a:r>
              <a:rPr kumimoji="1" lang="en-US" altLang="ko-Kore-KR" dirty="0"/>
              <a:t> </a:t>
            </a: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11.18 – Layout build, preparing for crawling</a:t>
            </a:r>
            <a:endParaRPr kumimoji="1" lang="ko-Kore-KR" altLang="en-US" sz="28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976BF-CFC0-B444-B997-D5CF5AC9C33B}"/>
              </a:ext>
            </a:extLst>
          </p:cNvPr>
          <p:cNvSpPr txBox="1"/>
          <p:nvPr/>
        </p:nvSpPr>
        <p:spPr>
          <a:xfrm>
            <a:off x="1117620" y="3540995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☁️</a:t>
            </a:r>
            <a:r>
              <a:rPr kumimoji="1" lang="en-US" altLang="ko-Kore-KR" dirty="0"/>
              <a:t> </a:t>
            </a: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11.25 – User preference, Errors from Crawling so </a:t>
            </a:r>
          </a:p>
          <a:p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                 changed </a:t>
            </a:r>
            <a:r>
              <a:rPr kumimoji="1" lang="en-US" altLang="ko-Kore-KR" sz="2800" dirty="0" err="1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vivino</a:t>
            </a: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to </a:t>
            </a:r>
            <a:r>
              <a:rPr kumimoji="1" lang="en-US" altLang="ko-Kore-KR" sz="2800" dirty="0" err="1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winesearcher</a:t>
            </a:r>
            <a:endParaRPr kumimoji="1" lang="ko-Kore-KR" altLang="en-US" sz="28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598255-6BF3-AE47-A805-667BD6385246}"/>
              </a:ext>
            </a:extLst>
          </p:cNvPr>
          <p:cNvSpPr txBox="1"/>
          <p:nvPr/>
        </p:nvSpPr>
        <p:spPr>
          <a:xfrm>
            <a:off x="1106987" y="4481802"/>
            <a:ext cx="5139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⛅️</a:t>
            </a:r>
            <a:r>
              <a:rPr kumimoji="1" lang="en-US" altLang="ko-Kore-KR" dirty="0"/>
              <a:t> </a:t>
            </a: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1</a:t>
            </a:r>
            <a:r>
              <a:rPr kumimoji="1" lang="en-US" altLang="ko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2.02</a:t>
            </a: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– Changed User Preference Survey,</a:t>
            </a:r>
            <a:r>
              <a:rPr kumimoji="1" lang="ko-KR" altLang="en-US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</a:t>
            </a:r>
            <a:endParaRPr kumimoji="1" lang="en-US" altLang="ko-KR" sz="28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  <a:p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	     embody recommendation system </a:t>
            </a:r>
            <a:endParaRPr kumimoji="1" lang="ko-Kore-KR" altLang="en-US" sz="28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291072-0C63-9643-A52E-2FA051698E37}"/>
              </a:ext>
            </a:extLst>
          </p:cNvPr>
          <p:cNvSpPr txBox="1"/>
          <p:nvPr/>
        </p:nvSpPr>
        <p:spPr>
          <a:xfrm>
            <a:off x="1106987" y="5332406"/>
            <a:ext cx="62183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☀️</a:t>
            </a:r>
            <a:r>
              <a:rPr kumimoji="1" lang="en-US" altLang="ko-Kore-KR" dirty="0"/>
              <a:t> </a:t>
            </a: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1</a:t>
            </a:r>
            <a:r>
              <a:rPr kumimoji="1" lang="en-US" altLang="ko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2.09</a:t>
            </a: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– Bug fix, setting weights, checking additional</a:t>
            </a:r>
            <a:r>
              <a:rPr kumimoji="1" lang="ko-KR" altLang="en-US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</a:t>
            </a:r>
            <a:endParaRPr kumimoji="1" lang="en-US" altLang="ko-KR" sz="28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  <a:p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	     recommendation system</a:t>
            </a:r>
            <a:endParaRPr kumimoji="1" lang="ko-Kore-KR" altLang="en-US" sz="28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3657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5274">
            <a:off x="9121775" y="4619927"/>
            <a:ext cx="1466850" cy="1924050"/>
          </a:xfrm>
          <a:prstGeom prst="rect">
            <a:avLst/>
          </a:prstGeom>
          <a:noFill/>
        </p:spPr>
      </p:pic>
      <p:sp>
        <p:nvSpPr>
          <p:cNvPr id="25" name="타원 24"/>
          <p:cNvSpPr/>
          <p:nvPr/>
        </p:nvSpPr>
        <p:spPr>
          <a:xfrm>
            <a:off x="4246880" y="1574800"/>
            <a:ext cx="3779520" cy="38404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99" y="4491355"/>
            <a:ext cx="847725" cy="1809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49768">
            <a:off x="400671" y="4317380"/>
            <a:ext cx="1055979" cy="20294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32114" y="1976626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Engine" panose="00000500000000000000" pitchFamily="50" charset="0"/>
                <a:ea typeface="아리따-부리(TTF)-HairLine" panose="02020603020101020101" pitchFamily="18" charset="-127"/>
              </a:rPr>
              <a:t>Sold</a:t>
            </a:r>
          </a:p>
          <a:p>
            <a:pPr algn="ctr"/>
            <a:r>
              <a:rPr lang="en-US" altLang="ko-KR" sz="9600" dirty="0">
                <a:solidFill>
                  <a:schemeClr val="bg1"/>
                </a:solidFill>
                <a:latin typeface="Engine" panose="00000500000000000000" pitchFamily="50" charset="0"/>
                <a:ea typeface="아리따-부리(TTF)-HairLine" panose="02020603020101020101" pitchFamily="18" charset="-127"/>
              </a:rPr>
              <a:t>OUT!</a:t>
            </a:r>
            <a:endParaRPr lang="ko-KR" altLang="en-US" sz="9600" dirty="0">
              <a:solidFill>
                <a:schemeClr val="bg1"/>
              </a:solidFill>
              <a:latin typeface="Engine" panose="00000500000000000000" pitchFamily="50" charset="0"/>
              <a:ea typeface="아리따-부리(TTF)-HairLine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24679" y="1760473"/>
            <a:ext cx="3413760" cy="3479294"/>
          </a:xfrm>
          <a:prstGeom prst="ellipse">
            <a:avLst/>
          </a:prstGeom>
          <a:noFill/>
          <a:ln w="158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9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76680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Front End Stack</a:t>
            </a:r>
            <a:endParaRPr lang="ko-KR" altLang="en-US" sz="4800" dirty="0">
              <a:solidFill>
                <a:srgbClr val="4896AB"/>
              </a:solidFill>
              <a:latin typeface="Aquatico" pitchFamily="2" charset="0"/>
              <a:ea typeface="아리따-부리(TTF)-HairLine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6A429-0A83-B147-8E37-591CA6E93209}"/>
              </a:ext>
            </a:extLst>
          </p:cNvPr>
          <p:cNvSpPr txBox="1"/>
          <p:nvPr/>
        </p:nvSpPr>
        <p:spPr>
          <a:xfrm>
            <a:off x="1045685" y="3277459"/>
            <a:ext cx="57807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Little</a:t>
            </a:r>
            <a:r>
              <a:rPr kumimoji="1" lang="ko-KR" altLang="en-US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</a:t>
            </a:r>
            <a:r>
              <a:rPr kumimoji="1" lang="en-US" altLang="ko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movement</a:t>
            </a:r>
            <a:r>
              <a:rPr kumimoji="1" lang="ko-KR" altLang="en-US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</a:t>
            </a:r>
            <a:r>
              <a:rPr kumimoji="1" lang="en-US" altLang="ko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between</a:t>
            </a:r>
            <a:r>
              <a:rPr kumimoji="1" lang="ko-KR" altLang="en-US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 </a:t>
            </a:r>
            <a:r>
              <a:rPr kumimoji="1" lang="en-US" altLang="ko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pages</a:t>
            </a:r>
          </a:p>
          <a:p>
            <a:pPr marL="457200" indent="-457200">
              <a:buFontTx/>
              <a:buChar char="-"/>
            </a:pP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Faster Rendering through Server side Rendering</a:t>
            </a:r>
            <a:endParaRPr kumimoji="1" lang="ko-Kore-KR" altLang="en-US" sz="28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</p:txBody>
      </p:sp>
      <p:pic>
        <p:nvPicPr>
          <p:cNvPr id="1026" name="Picture 2" descr="리액트 (웹 프레임워크) - 위키백과, 우리 모두의 백과사전">
            <a:extLst>
              <a:ext uri="{FF2B5EF4-FFF2-40B4-BE49-F238E27FC236}">
                <a16:creationId xmlns:a16="http://schemas.microsoft.com/office/drawing/2014/main" id="{C743D1C3-8A56-1247-9C0E-A5C537D89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480" y="1400175"/>
            <a:ext cx="3580835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xt.js 라우팅">
            <a:extLst>
              <a:ext uri="{FF2B5EF4-FFF2-40B4-BE49-F238E27FC236}">
                <a16:creationId xmlns:a16="http://schemas.microsoft.com/office/drawing/2014/main" id="{AE2D9509-6233-8249-833F-21E1DA480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64" y="3929063"/>
            <a:ext cx="3075651" cy="184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1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76680"/>
            <a:ext cx="7293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Front End Process</a:t>
            </a:r>
            <a:endParaRPr lang="ko-KR" altLang="en-US" sz="4800" dirty="0">
              <a:solidFill>
                <a:srgbClr val="4896AB"/>
              </a:solidFill>
              <a:latin typeface="Aquatico" pitchFamily="2" charset="0"/>
              <a:ea typeface="아리따-부리(TTF)-HairLine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34225-B92C-B542-8903-25C8C27929F2}"/>
              </a:ext>
            </a:extLst>
          </p:cNvPr>
          <p:cNvSpPr txBox="1"/>
          <p:nvPr/>
        </p:nvSpPr>
        <p:spPr>
          <a:xfrm>
            <a:off x="1045685" y="3277459"/>
            <a:ext cx="48558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</a:rPr>
              <a:t>We deployed our service to bellow link.</a:t>
            </a:r>
          </a:p>
          <a:p>
            <a:pPr marL="457200" indent="-457200">
              <a:buFontTx/>
              <a:buChar char="-"/>
            </a:pP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  <a:hlinkClick r:id="rId5"/>
              </a:rPr>
              <a:t>https://a-</a:t>
            </a:r>
            <a:r>
              <a:rPr kumimoji="1" lang="en-US" altLang="ko-Kore-KR" sz="2800" dirty="0" err="1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  <a:hlinkClick r:id="rId5"/>
              </a:rPr>
              <a:t>intel.vercel.app</a:t>
            </a:r>
            <a:r>
              <a:rPr kumimoji="1" lang="en-US" altLang="ko-Kore-KR" sz="2800" dirty="0">
                <a:solidFill>
                  <a:srgbClr val="7D1934"/>
                </a:solidFill>
                <a:latin typeface="Adobe Naskh Medium" pitchFamily="2" charset="-78"/>
                <a:cs typeface="Adobe Naskh Medium" pitchFamily="2" charset="-78"/>
                <a:hlinkClick r:id="rId5"/>
              </a:rPr>
              <a:t>/</a:t>
            </a:r>
            <a:endParaRPr kumimoji="1" lang="ko-Kore-KR" altLang="en-US" sz="2800" dirty="0">
              <a:solidFill>
                <a:srgbClr val="7D1934"/>
              </a:solidFill>
              <a:latin typeface="Adobe Naskh Medium" pitchFamily="2" charset="-78"/>
              <a:cs typeface="Adobe Naskh Mediu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8343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76680"/>
            <a:ext cx="8013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Front End Trouble</a:t>
            </a:r>
            <a:r>
              <a:rPr lang="ko-KR" altLang="en-US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1 </a:t>
            </a:r>
            <a:endParaRPr lang="ko-KR" altLang="en-US" sz="4800" dirty="0">
              <a:solidFill>
                <a:srgbClr val="4896AB"/>
              </a:solidFill>
              <a:latin typeface="Aquatico" pitchFamily="2" charset="0"/>
              <a:ea typeface="아리따-부리(TTF)-HairLine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AC96A-C277-DF4A-B865-76B587B4A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" y="2243247"/>
            <a:ext cx="4298192" cy="29801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ADF5FF-D2BC-2F4D-B6D8-165B863B5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432" y="2243247"/>
            <a:ext cx="4298192" cy="2987047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E1F83DAA-4142-6749-B731-88B270CA102B}"/>
              </a:ext>
            </a:extLst>
          </p:cNvPr>
          <p:cNvSpPr/>
          <p:nvPr/>
        </p:nvSpPr>
        <p:spPr>
          <a:xfrm>
            <a:off x="5433476" y="3197561"/>
            <a:ext cx="1040946" cy="1071563"/>
          </a:xfrm>
          <a:prstGeom prst="rightArrow">
            <a:avLst>
              <a:gd name="adj1" fmla="val 27214"/>
              <a:gd name="adj2" fmla="val 63595"/>
            </a:avLst>
          </a:prstGeom>
          <a:solidFill>
            <a:srgbClr val="489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671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76680"/>
            <a:ext cx="8013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Front End Trouble</a:t>
            </a:r>
            <a:r>
              <a:rPr lang="ko-KR" altLang="en-US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1 </a:t>
            </a:r>
            <a:endParaRPr lang="ko-KR" altLang="en-US" sz="4800" dirty="0">
              <a:solidFill>
                <a:srgbClr val="4896AB"/>
              </a:solidFill>
              <a:latin typeface="Aquatico" pitchFamily="2" charset="0"/>
              <a:ea typeface="아리따-부리(TTF)-HairLine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18A2B9-B37F-D84F-8AF7-D7C66F849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10" y="2433751"/>
            <a:ext cx="2097483" cy="2043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7179AA-CD97-4B46-AF27-F76D3C485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2433" y="1708377"/>
            <a:ext cx="2149475" cy="43233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666BD7-663D-C94E-BBEB-96026FB9A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293" y="1422399"/>
            <a:ext cx="4017097" cy="529526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A516F8D-2BFA-AE46-95BF-A3F2330C8793}"/>
              </a:ext>
            </a:extLst>
          </p:cNvPr>
          <p:cNvCxnSpPr>
            <a:cxnSpLocks/>
          </p:cNvCxnSpPr>
          <p:nvPr/>
        </p:nvCxnSpPr>
        <p:spPr>
          <a:xfrm>
            <a:off x="2360530" y="3193774"/>
            <a:ext cx="1969423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07992B9-8A06-8B4E-AE97-25D9612EF9E9}"/>
              </a:ext>
            </a:extLst>
          </p:cNvPr>
          <p:cNvCxnSpPr>
            <a:cxnSpLocks/>
          </p:cNvCxnSpPr>
          <p:nvPr/>
        </p:nvCxnSpPr>
        <p:spPr>
          <a:xfrm flipV="1">
            <a:off x="6766599" y="3567448"/>
            <a:ext cx="2557705" cy="47449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DC6895-9091-4E49-93F4-59E61B841E8C}"/>
              </a:ext>
            </a:extLst>
          </p:cNvPr>
          <p:cNvCxnSpPr>
            <a:cxnSpLocks/>
          </p:cNvCxnSpPr>
          <p:nvPr/>
        </p:nvCxnSpPr>
        <p:spPr>
          <a:xfrm flipV="1">
            <a:off x="6561057" y="4799600"/>
            <a:ext cx="2763247" cy="87324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71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76680"/>
            <a:ext cx="8185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Front End Trouble</a:t>
            </a:r>
            <a:r>
              <a:rPr lang="ko-KR" altLang="en-US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2 </a:t>
            </a:r>
            <a:endParaRPr lang="ko-KR" altLang="en-US" sz="4800" dirty="0">
              <a:solidFill>
                <a:srgbClr val="4896AB"/>
              </a:solidFill>
              <a:latin typeface="Aquatico" pitchFamily="2" charset="0"/>
              <a:ea typeface="아리따-부리(TTF)-HairLine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99A391-DCFB-8748-A52F-F80B8D890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779" y="1423732"/>
            <a:ext cx="7762441" cy="51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0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0" y="2602991"/>
            <a:ext cx="561361" cy="10788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05" y="2572049"/>
            <a:ext cx="846090" cy="1109807"/>
          </a:xfrm>
          <a:prstGeom prst="rect">
            <a:avLst/>
          </a:prstGeom>
          <a:noFill/>
        </p:spPr>
      </p:pic>
      <p:cxnSp>
        <p:nvCxnSpPr>
          <p:cNvPr id="5" name="직선 연결선 4"/>
          <p:cNvCxnSpPr/>
          <p:nvPr/>
        </p:nvCxnSpPr>
        <p:spPr>
          <a:xfrm>
            <a:off x="2898648" y="3681856"/>
            <a:ext cx="6144768" cy="0"/>
          </a:xfrm>
          <a:prstGeom prst="line">
            <a:avLst/>
          </a:prstGeom>
          <a:ln w="15875">
            <a:solidFill>
              <a:srgbClr val="499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병합 5"/>
          <p:cNvSpPr/>
          <p:nvPr/>
        </p:nvSpPr>
        <p:spPr>
          <a:xfrm>
            <a:off x="5630672" y="3681856"/>
            <a:ext cx="680720" cy="538480"/>
          </a:xfrm>
          <a:prstGeom prst="flowChartMerge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A444D-DDBA-7545-A9AD-182750F010CD}"/>
              </a:ext>
            </a:extLst>
          </p:cNvPr>
          <p:cNvSpPr txBox="1"/>
          <p:nvPr/>
        </p:nvSpPr>
        <p:spPr>
          <a:xfrm>
            <a:off x="4554456" y="3004684"/>
            <a:ext cx="41892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500" dirty="0">
                <a:solidFill>
                  <a:srgbClr val="4896AB"/>
                </a:solidFill>
                <a:latin typeface="Aquatico" pitchFamily="2" charset="0"/>
              </a:rPr>
              <a:t>Back End</a:t>
            </a:r>
            <a:r>
              <a:rPr kumimoji="1" lang="en-US" altLang="ko-Kore-KR" sz="3500" dirty="0">
                <a:latin typeface="Aquatico" pitchFamily="2" charset="0"/>
              </a:rPr>
              <a:t> </a:t>
            </a:r>
            <a:r>
              <a:rPr kumimoji="1" lang="en-US" altLang="ko-Kore-KR" sz="3500" dirty="0"/>
              <a:t>🍾 </a:t>
            </a:r>
            <a:endParaRPr kumimoji="1" lang="ko-Kore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33219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4EBFB9F-4662-4250-B3F5-04446984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282" y="2470862"/>
            <a:ext cx="1235391" cy="2893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1EBE9CA-65F3-4A0A-8412-E076CF65F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759" y="4107198"/>
            <a:ext cx="1577171" cy="322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28D271-70F8-4A3A-BFAC-676ED1EF2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062" y="4077032"/>
            <a:ext cx="1642538" cy="3309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9B2AA3B-BB61-44D5-81BF-C1B74EA67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817" y="1665376"/>
            <a:ext cx="1566417" cy="4023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8CAEFC-8D72-4EAA-9A7A-38A1C951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370" y="4678572"/>
            <a:ext cx="1887313" cy="418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58" y="5638799"/>
            <a:ext cx="561361" cy="1078865"/>
          </a:xfrm>
          <a:prstGeom prst="rect">
            <a:avLst/>
          </a:prstGeom>
        </p:spPr>
      </p:pic>
      <p:pic>
        <p:nvPicPr>
          <p:cNvPr id="7" name="그림 6" descr="후식이(가) 표시된 사진&#10;&#10;자동 생성된 설명">
            <a:extLst>
              <a:ext uri="{FF2B5EF4-FFF2-40B4-BE49-F238E27FC236}">
                <a16:creationId xmlns:a16="http://schemas.microsoft.com/office/drawing/2014/main" id="{815E75F7-3E81-C04A-864B-163C0CB276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7778">
            <a:off x="432729" y="70326"/>
            <a:ext cx="1225912" cy="17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8C886-D146-754C-BE8D-0CBE6FDD24F2}"/>
              </a:ext>
            </a:extLst>
          </p:cNvPr>
          <p:cNvSpPr txBox="1"/>
          <p:nvPr/>
        </p:nvSpPr>
        <p:spPr>
          <a:xfrm>
            <a:off x="2091370" y="376680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4896AB"/>
                </a:solidFill>
                <a:latin typeface="Aquatico" pitchFamily="2" charset="0"/>
                <a:ea typeface="아리따-부리(TTF)-HairLine" panose="02020603020101020101" pitchFamily="18" charset="-127"/>
              </a:rPr>
              <a:t>Back End </a:t>
            </a:r>
            <a:endParaRPr lang="ko-KR" altLang="en-US" sz="4800" dirty="0">
              <a:solidFill>
                <a:srgbClr val="4896AB"/>
              </a:solidFill>
              <a:latin typeface="Aquatico" pitchFamily="2" charset="0"/>
              <a:ea typeface="아리따-부리(TTF)-HairLine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9DDA01-5A8A-490C-B5FF-FE0B333E13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3657" y="2708008"/>
            <a:ext cx="2577598" cy="1267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98516F-4EBC-462E-8245-60AC347DF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3635" y="3268139"/>
            <a:ext cx="1235391" cy="322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AFC799-F63E-4E65-9A6A-710B4EE89D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0103" y="2476018"/>
            <a:ext cx="1409706" cy="2842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0E6743-F084-4083-B513-F98A8BD8C5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9848" y="3283040"/>
            <a:ext cx="1564755" cy="32288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34D8EB-842C-4B98-BA8B-BD171DCFC7D8}"/>
              </a:ext>
            </a:extLst>
          </p:cNvPr>
          <p:cNvSpPr/>
          <p:nvPr/>
        </p:nvSpPr>
        <p:spPr>
          <a:xfrm>
            <a:off x="7024392" y="1487504"/>
            <a:ext cx="26987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</a:rPr>
              <a:t>Front</a:t>
            </a:r>
            <a:r>
              <a:rPr lang="en-US" altLang="ko-K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</a:rPr>
              <a:t> </a:t>
            </a:r>
            <a:r>
              <a:rPr lang="en-US" altLang="ko-KR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</a:rPr>
              <a:t>End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148A5AA4-FC5B-445A-B141-66CED66C3818}"/>
              </a:ext>
            </a:extLst>
          </p:cNvPr>
          <p:cNvSpPr/>
          <p:nvPr/>
        </p:nvSpPr>
        <p:spPr>
          <a:xfrm>
            <a:off x="2915978" y="2175174"/>
            <a:ext cx="238093" cy="432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00E2DEE2-4871-441E-97E7-BC2E457E634B}"/>
              </a:ext>
            </a:extLst>
          </p:cNvPr>
          <p:cNvSpPr/>
          <p:nvPr/>
        </p:nvSpPr>
        <p:spPr>
          <a:xfrm>
            <a:off x="2915978" y="4089409"/>
            <a:ext cx="238093" cy="432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굽음 30">
            <a:extLst>
              <a:ext uri="{FF2B5EF4-FFF2-40B4-BE49-F238E27FC236}">
                <a16:creationId xmlns:a16="http://schemas.microsoft.com/office/drawing/2014/main" id="{21087C48-935F-49C5-9D49-DC326AC737B6}"/>
              </a:ext>
            </a:extLst>
          </p:cNvPr>
          <p:cNvSpPr/>
          <p:nvPr/>
        </p:nvSpPr>
        <p:spPr>
          <a:xfrm>
            <a:off x="6050687" y="1734856"/>
            <a:ext cx="1097202" cy="2538672"/>
          </a:xfrm>
          <a:prstGeom prst="bentArrow">
            <a:avLst>
              <a:gd name="adj1" fmla="val 7077"/>
              <a:gd name="adj2" fmla="val 8870"/>
              <a:gd name="adj3" fmla="val 2231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FDCBAA-7852-41B1-934E-22F4FBFC1598}"/>
              </a:ext>
            </a:extLst>
          </p:cNvPr>
          <p:cNvSpPr/>
          <p:nvPr/>
        </p:nvSpPr>
        <p:spPr>
          <a:xfrm>
            <a:off x="6096001" y="4194260"/>
            <a:ext cx="704062" cy="79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1F304475-23A0-444C-9ACC-8BD1529919FC}"/>
              </a:ext>
            </a:extLst>
          </p:cNvPr>
          <p:cNvSpPr/>
          <p:nvPr/>
        </p:nvSpPr>
        <p:spPr>
          <a:xfrm>
            <a:off x="7502283" y="3625017"/>
            <a:ext cx="238093" cy="432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65DFF8F-6159-4032-8186-E7ABB070CE62}"/>
              </a:ext>
            </a:extLst>
          </p:cNvPr>
          <p:cNvSpPr/>
          <p:nvPr/>
        </p:nvSpPr>
        <p:spPr>
          <a:xfrm>
            <a:off x="7489933" y="2801489"/>
            <a:ext cx="238093" cy="432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EA921A18-6B5E-42D2-8F62-ADEA2E9573B8}"/>
              </a:ext>
            </a:extLst>
          </p:cNvPr>
          <p:cNvSpPr/>
          <p:nvPr/>
        </p:nvSpPr>
        <p:spPr>
          <a:xfrm>
            <a:off x="9313178" y="3637619"/>
            <a:ext cx="238093" cy="432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3D00EA8-EE15-40F1-BA76-2A077D8E2C67}"/>
              </a:ext>
            </a:extLst>
          </p:cNvPr>
          <p:cNvSpPr/>
          <p:nvPr/>
        </p:nvSpPr>
        <p:spPr>
          <a:xfrm>
            <a:off x="9315909" y="2806536"/>
            <a:ext cx="238093" cy="432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5B4EAF-94B3-40DC-B07E-8A506AA3C9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592" y="1437882"/>
            <a:ext cx="1267002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7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942</Words>
  <Application>Microsoft Office PowerPoint</Application>
  <PresentationFormat>와이드스크린</PresentationFormat>
  <Paragraphs>145</Paragraphs>
  <Slides>21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Adobe Naskh Medium</vt:lpstr>
      <vt:lpstr>Aquatico</vt:lpstr>
      <vt:lpstr>Avenir Book</vt:lpstr>
      <vt:lpstr>Engine</vt:lpstr>
      <vt:lpstr>NanumSquare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임지영</dc:creator>
  <cp:lastModifiedBy>Jo Minsoo</cp:lastModifiedBy>
  <cp:revision>46</cp:revision>
  <dcterms:created xsi:type="dcterms:W3CDTF">2016-02-20T14:13:01Z</dcterms:created>
  <dcterms:modified xsi:type="dcterms:W3CDTF">2021-12-14T18:23:15Z</dcterms:modified>
</cp:coreProperties>
</file>